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03" r:id="rId5"/>
    <p:sldId id="305" r:id="rId6"/>
    <p:sldId id="342" r:id="rId7"/>
    <p:sldId id="346" r:id="rId8"/>
    <p:sldId id="361" r:id="rId9"/>
    <p:sldId id="362" r:id="rId10"/>
    <p:sldId id="365" r:id="rId11"/>
    <p:sldId id="364" r:id="rId12"/>
    <p:sldId id="347" r:id="rId13"/>
    <p:sldId id="363" r:id="rId14"/>
    <p:sldId id="366" r:id="rId15"/>
    <p:sldId id="344" r:id="rId16"/>
    <p:sldId id="367" r:id="rId17"/>
    <p:sldId id="368" r:id="rId18"/>
    <p:sldId id="369" r:id="rId19"/>
    <p:sldId id="264" r:id="rId20"/>
    <p:sldId id="356" r:id="rId21"/>
    <p:sldId id="259" r:id="rId22"/>
    <p:sldId id="353" r:id="rId23"/>
    <p:sldId id="349" r:id="rId24"/>
    <p:sldId id="257" r:id="rId25"/>
    <p:sldId id="345" r:id="rId26"/>
    <p:sldId id="359" r:id="rId27"/>
    <p:sldId id="360" r:id="rId28"/>
    <p:sldId id="352" r:id="rId29"/>
    <p:sldId id="354" r:id="rId30"/>
    <p:sldId id="355" r:id="rId31"/>
    <p:sldId id="351" r:id="rId32"/>
    <p:sldId id="350" r:id="rId33"/>
    <p:sldId id="357" r:id="rId34"/>
    <p:sldId id="260" r:id="rId35"/>
    <p:sldId id="261" r:id="rId36"/>
  </p:sldIdLst>
  <p:sldSz cx="12192000" cy="6858000"/>
  <p:notesSz cx="6858000" cy="9144000"/>
  <p:embeddedFontLst>
    <p:embeddedFont>
      <p:font typeface="SUIT" pitchFamily="2" charset="-127"/>
      <p:regular r:id="rId39"/>
      <p:bold r:id="rId40"/>
    </p:embeddedFont>
    <p:embeddedFont>
      <p:font typeface="SUIT ExtraBold" pitchFamily="2" charset="-127"/>
      <p:bold r:id="rId41"/>
    </p:embeddedFont>
    <p:embeddedFont>
      <p:font typeface="SUIT Light" pitchFamily="2" charset="-127"/>
      <p:regular r:id="rId42"/>
    </p:embeddedFont>
    <p:embeddedFont>
      <p:font typeface="SUIT Medium" pitchFamily="2" charset="-127"/>
      <p:regular r:id="rId43"/>
    </p:embeddedFont>
    <p:embeddedFont>
      <p:font typeface="SUIT SemiBold" pitchFamily="2" charset="-127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66F2"/>
    <a:srgbClr val="3C5CE8"/>
    <a:srgbClr val="FF5353"/>
    <a:srgbClr val="E8E8EA"/>
    <a:srgbClr val="E8EBFA"/>
    <a:srgbClr val="8297F0"/>
    <a:srgbClr val="FCFCFC"/>
    <a:srgbClr val="020635"/>
    <a:srgbClr val="33013F"/>
    <a:srgbClr val="1D2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45D41-5012-4238-B314-5EC550286E59}" v="16" dt="2022-10-30T13:21:10.963"/>
    <p1510:client id="{ED9D341C-52BA-3708-2BD1-E20E84CE5585}" v="633" dt="2022-10-30T13:33:39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2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938035B-C24F-4776-A739-1BEBCE128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E28444-3CAC-4875-85A3-8E69E45719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39B75-EFBA-46F2-9547-2684261DB8A3}" type="datetimeFigureOut">
              <a:rPr lang="ko-KR" altLang="en-US" smtClean="0">
                <a:latin typeface="SUIT Medium" pitchFamily="2" charset="-127"/>
                <a:ea typeface="SUIT Medium" pitchFamily="2" charset="-127"/>
              </a:rPr>
              <a:t>2022-11-08-Tue</a:t>
            </a:fld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0833C1-1DF2-419F-A2E8-27EABA5E2F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93301-E32B-4F06-80B5-38CB9A0FEA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D4E6A-D643-4FE1-8DF2-24F2A9E65AE1}" type="slidenum">
              <a:rPr lang="ko-KR" altLang="en-US" smtClean="0">
                <a:latin typeface="SUIT Medium" pitchFamily="2" charset="-127"/>
                <a:ea typeface="SUIT Medium" pitchFamily="2" charset="-127"/>
              </a:rPr>
              <a:t>‹#›</a:t>
            </a:fld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987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fld id="{2205247F-ABDA-4BBE-A6B5-D43B2CFC2271}" type="datetimeFigureOut">
              <a:rPr lang="ko-KR" altLang="en-US" smtClean="0"/>
              <a:pPr/>
              <a:t>2022-11-08-Tue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fld id="{D13EBAE7-4FE1-4120-A46C-B4C4659AEB1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44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72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754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63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179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98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490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4596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91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412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751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289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64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77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980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519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374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39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o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F690BFFD-BD6F-4591-B334-6CE3418D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81BD80-4BC7-42D2-AF37-58B8340DCB83}" type="datetimeFigureOut">
              <a:rPr lang="zh-CN" altLang="en-US" smtClean="0"/>
              <a:pPr/>
              <a:t>2022/11/8</a:t>
            </a:fld>
            <a:endParaRPr lang="zh-CN" altLang="en-US" dirty="0"/>
          </a:p>
        </p:txBody>
      </p:sp>
      <p:sp>
        <p:nvSpPr>
          <p:cNvPr id="3" name="Group 2">
            <a:extLst>
              <a:ext uri="{FF2B5EF4-FFF2-40B4-BE49-F238E27FC236}">
                <a16:creationId xmlns:a16="http://schemas.microsoft.com/office/drawing/2014/main" id="{83BAC291-9F2A-4EBC-9CE8-BF4F094A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E14D7C88-9A22-4C67-A06E-1C1755AC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83736-317B-45D2-B0ED-9B0E74FA09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639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ED01B882-F2FC-47F4-889C-673ABFDF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>
            <a:extLst>
              <a:ext uri="{FF2B5EF4-FFF2-40B4-BE49-F238E27FC236}">
                <a16:creationId xmlns:a16="http://schemas.microsoft.com/office/drawing/2014/main" id="{1AAEDF0F-8CDE-4A1B-AAC6-3AA63789C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0218A968-87C9-4E67-B625-B8375D37B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</a:defRPr>
            </a:lvl1pPr>
          </a:lstStyle>
          <a:p>
            <a:fld id="{E481BD80-4BC7-42D2-AF37-58B8340DCB83}" type="datetimeFigureOut">
              <a:rPr lang="zh-CN" altLang="en-US" smtClean="0"/>
              <a:pPr/>
              <a:t>2022/11/8</a:t>
            </a:fld>
            <a:endParaRPr lang="zh-CN" altLang="en-US" dirty="0"/>
          </a:p>
        </p:txBody>
      </p:sp>
      <p:sp>
        <p:nvSpPr>
          <p:cNvPr id="5" name="Group 4">
            <a:extLst>
              <a:ext uri="{FF2B5EF4-FFF2-40B4-BE49-F238E27FC236}">
                <a16:creationId xmlns:a16="http://schemas.microsoft.com/office/drawing/2014/main" id="{C1A6699C-2859-4712-8998-3258B6D6A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C01D436D-4449-4F11-B971-036BE8BB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</a:defRPr>
            </a:lvl1pPr>
          </a:lstStyle>
          <a:p>
            <a:fld id="{04F83736-317B-45D2-B0ED-9B0E74FA09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99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UIT Medium" pitchFamily="2" charset="-127"/>
          <a:ea typeface="SUIT Medium" pitchFamily="2" charset="-127"/>
          <a:cs typeface="함초롬돋움" panose="02030504000101010101" pitchFamily="18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UIT Medium" pitchFamily="2" charset="-127"/>
          <a:ea typeface="SUIT Medium" pitchFamily="2" charset="-127"/>
          <a:cs typeface="함초롬돋움" panose="02030504000101010101" pitchFamily="18" charset="-12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506" userDrawn="1">
          <p15:clr>
            <a:srgbClr val="F26B43"/>
          </p15:clr>
        </p15:guide>
        <p15:guide id="3" pos="71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youtu.be/edPiLDBwDAk" TargetMode="External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252484" y="3586605"/>
            <a:ext cx="2512317" cy="598691"/>
            <a:chOff x="1420136" y="3799843"/>
            <a:chExt cx="2012561" cy="479598"/>
          </a:xfrm>
        </p:grpSpPr>
        <p:sp>
          <p:nvSpPr>
            <p:cNvPr id="12" name="Group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79379"/>
              <a:ext cx="2012560" cy="320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By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Zzang</a:t>
              </a:r>
              <a:r>
                <a:rPr lang="en-US" altLang="zh-CN" sz="2000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lang="en-US" altLang="zh-CN" sz="2000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ang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sp>
        <p:nvSpPr>
          <p:cNvPr id="9" name="Group 8">
            <a:extLst>
              <a:ext uri="{FF2B5EF4-FFF2-40B4-BE49-F238E27FC236}">
                <a16:creationId xmlns:a16="http://schemas.microsoft.com/office/drawing/2014/main" id="{9B8AF3EC-DA43-4291-AC9C-EA23C7F75E7B}"/>
              </a:ext>
            </a:extLst>
          </p:cNvPr>
          <p:cNvSpPr txBox="1"/>
          <p:nvPr/>
        </p:nvSpPr>
        <p:spPr>
          <a:xfrm flipH="1">
            <a:off x="1150856" y="2369225"/>
            <a:ext cx="672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Smart </a:t>
            </a:r>
            <a:r>
              <a:rPr lang="en-US" altLang="zh-CN" sz="6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UIT Light" pitchFamily="2" charset="-127"/>
                <a:ea typeface="SUIT Light" pitchFamily="2" charset="-127"/>
                <a:cs typeface="함초롬돋움" panose="02030504000101010101" pitchFamily="18" charset="-127"/>
                <a:sym typeface="Arial" pitchFamily="2" charset="-122"/>
              </a:rPr>
              <a:t>Storming</a:t>
            </a:r>
            <a:endParaRPr kumimoji="0" lang="zh-CN" altLang="en-US" sz="600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UIT Light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4835C-C496-4AA7-BDF2-A87D8F3D71C5}"/>
              </a:ext>
            </a:extLst>
          </p:cNvPr>
          <p:cNvGrpSpPr/>
          <p:nvPr/>
        </p:nvGrpSpPr>
        <p:grpSpPr>
          <a:xfrm>
            <a:off x="-2027284" y="-1994691"/>
            <a:ext cx="21110543" cy="10847382"/>
            <a:chOff x="-2027284" y="-1994691"/>
            <a:chExt cx="21110543" cy="10847382"/>
          </a:xfrm>
        </p:grpSpPr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3CB58E50-1A97-4D55-90F9-05C3D66D1DE8}"/>
                </a:ext>
              </a:extLst>
            </p:cNvPr>
            <p:cNvSpPr/>
            <p:nvPr/>
          </p:nvSpPr>
          <p:spPr>
            <a:xfrm>
              <a:off x="-2027284" y="4919134"/>
              <a:ext cx="3200173" cy="3200171"/>
            </a:xfrm>
            <a:prstGeom prst="ellipse">
              <a:avLst/>
            </a:prstGeom>
            <a:noFill/>
            <a:ln w="889000">
              <a:solidFill>
                <a:srgbClr val="4060E8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3B4BD4-CEC4-47E8-AEC9-D9D12F90D8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Group 7">
                <a:extLst>
                  <a:ext uri="{FF2B5EF4-FFF2-40B4-BE49-F238E27FC236}">
                    <a16:creationId xmlns:a16="http://schemas.microsoft.com/office/drawing/2014/main" id="{3BB38D68-91CA-46C9-95D9-EF37E5062B0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Group 13">
                <a:extLst>
                  <a:ext uri="{FF2B5EF4-FFF2-40B4-BE49-F238E27FC236}">
                    <a16:creationId xmlns:a16="http://schemas.microsoft.com/office/drawing/2014/main" id="{668BEC7E-28A1-4AB3-A55E-9EA8071D7454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" name="Group 4">
                <a:extLst>
                  <a:ext uri="{FF2B5EF4-FFF2-40B4-BE49-F238E27FC236}">
                    <a16:creationId xmlns:a16="http://schemas.microsoft.com/office/drawing/2014/main" id="{02FAC646-DF27-46AF-9958-174994DDFABC}"/>
                  </a:ext>
                </a:extLst>
              </p:cNvPr>
              <p:cNvSpPr/>
              <p:nvPr/>
            </p:nvSpPr>
            <p:spPr>
              <a:xfrm>
                <a:off x="9409953" y="-820615"/>
                <a:ext cx="8499230" cy="8499230"/>
              </a:xfrm>
              <a:prstGeom prst="ellipse">
                <a:avLst/>
              </a:prstGeom>
              <a:pattFill prst="lgGrid">
                <a:fgClr>
                  <a:srgbClr val="4060E8"/>
                </a:fgClr>
                <a:bgClr>
                  <a:srgbClr val="3C5CE8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" name="Group 18">
                <a:extLst>
                  <a:ext uri="{FF2B5EF4-FFF2-40B4-BE49-F238E27FC236}">
                    <a16:creationId xmlns:a16="http://schemas.microsoft.com/office/drawing/2014/main" id="{9230B287-0D43-4833-B6DF-8BD00935A3AE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0" name="Group 19">
                <a:extLst>
                  <a:ext uri="{FF2B5EF4-FFF2-40B4-BE49-F238E27FC236}">
                    <a16:creationId xmlns:a16="http://schemas.microsoft.com/office/drawing/2014/main" id="{053124D9-8DE0-4A5F-8FAC-618E7778F24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1" name="Group 20">
                <a:extLst>
                  <a:ext uri="{FF2B5EF4-FFF2-40B4-BE49-F238E27FC236}">
                    <a16:creationId xmlns:a16="http://schemas.microsoft.com/office/drawing/2014/main" id="{618817FD-C99D-49C9-86E0-A752DB30DC6E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2" name="Group 21">
                <a:extLst>
                  <a:ext uri="{FF2B5EF4-FFF2-40B4-BE49-F238E27FC236}">
                    <a16:creationId xmlns:a16="http://schemas.microsoft.com/office/drawing/2014/main" id="{7405C1C4-97F7-4815-8167-598A99F4543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3" name="Group 22">
                <a:extLst>
                  <a:ext uri="{FF2B5EF4-FFF2-40B4-BE49-F238E27FC236}">
                    <a16:creationId xmlns:a16="http://schemas.microsoft.com/office/drawing/2014/main" id="{6DFC1D1D-018B-41D8-B370-ADBBA7628AF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4" name="Group 23">
                <a:extLst>
                  <a:ext uri="{FF2B5EF4-FFF2-40B4-BE49-F238E27FC236}">
                    <a16:creationId xmlns:a16="http://schemas.microsoft.com/office/drawing/2014/main" id="{66D54278-7269-4BE2-BDD0-DB218610237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5" name="Group 24">
                <a:extLst>
                  <a:ext uri="{FF2B5EF4-FFF2-40B4-BE49-F238E27FC236}">
                    <a16:creationId xmlns:a16="http://schemas.microsoft.com/office/drawing/2014/main" id="{7488F695-A025-4DCE-ADAB-50C19D88BB0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6" name="Group 25">
                <a:extLst>
                  <a:ext uri="{FF2B5EF4-FFF2-40B4-BE49-F238E27FC236}">
                    <a16:creationId xmlns:a16="http://schemas.microsoft.com/office/drawing/2014/main" id="{12104006-60AE-4B0C-93D1-18B37B64FC92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7" name="Group 26">
                <a:extLst>
                  <a:ext uri="{FF2B5EF4-FFF2-40B4-BE49-F238E27FC236}">
                    <a16:creationId xmlns:a16="http://schemas.microsoft.com/office/drawing/2014/main" id="{497634F2-346D-426C-BA54-484D360E7A7F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8" name="Group 27">
                <a:extLst>
                  <a:ext uri="{FF2B5EF4-FFF2-40B4-BE49-F238E27FC236}">
                    <a16:creationId xmlns:a16="http://schemas.microsoft.com/office/drawing/2014/main" id="{4A3B3C0E-54B6-482F-8027-9807E8CD8822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9" name="Group 28">
                <a:extLst>
                  <a:ext uri="{FF2B5EF4-FFF2-40B4-BE49-F238E27FC236}">
                    <a16:creationId xmlns:a16="http://schemas.microsoft.com/office/drawing/2014/main" id="{73766EE7-2515-4983-BC78-65E8640FDAA0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0" name="Group 29">
                <a:extLst>
                  <a:ext uri="{FF2B5EF4-FFF2-40B4-BE49-F238E27FC236}">
                    <a16:creationId xmlns:a16="http://schemas.microsoft.com/office/drawing/2014/main" id="{6EE1BEE3-D9D1-4997-8971-64F6050C28B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1" name="Group 30">
                <a:extLst>
                  <a:ext uri="{FF2B5EF4-FFF2-40B4-BE49-F238E27FC236}">
                    <a16:creationId xmlns:a16="http://schemas.microsoft.com/office/drawing/2014/main" id="{99415E64-B3C1-44B5-B489-0EE69B5A7E0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2" name="Group 31">
                <a:extLst>
                  <a:ext uri="{FF2B5EF4-FFF2-40B4-BE49-F238E27FC236}">
                    <a16:creationId xmlns:a16="http://schemas.microsoft.com/office/drawing/2014/main" id="{E041B330-8B6B-428E-9C60-766CB23A99AF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3" name="Group 32">
                <a:extLst>
                  <a:ext uri="{FF2B5EF4-FFF2-40B4-BE49-F238E27FC236}">
                    <a16:creationId xmlns:a16="http://schemas.microsoft.com/office/drawing/2014/main" id="{D3910716-1DE5-45F5-BCAF-F90B039C7410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4" name="Group 33">
                <a:extLst>
                  <a:ext uri="{FF2B5EF4-FFF2-40B4-BE49-F238E27FC236}">
                    <a16:creationId xmlns:a16="http://schemas.microsoft.com/office/drawing/2014/main" id="{5CE89BA0-D97D-4515-B12C-603AC6FDC02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5" name="Group 34">
                <a:extLst>
                  <a:ext uri="{FF2B5EF4-FFF2-40B4-BE49-F238E27FC236}">
                    <a16:creationId xmlns:a16="http://schemas.microsoft.com/office/drawing/2014/main" id="{010D9368-6C46-415A-AF15-CCD93EC46BE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6" name="Group 35">
                <a:extLst>
                  <a:ext uri="{FF2B5EF4-FFF2-40B4-BE49-F238E27FC236}">
                    <a16:creationId xmlns:a16="http://schemas.microsoft.com/office/drawing/2014/main" id="{71D668CB-C706-43DB-BD31-BB1624A9750B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7" name="Group 36">
                <a:extLst>
                  <a:ext uri="{FF2B5EF4-FFF2-40B4-BE49-F238E27FC236}">
                    <a16:creationId xmlns:a16="http://schemas.microsoft.com/office/drawing/2014/main" id="{0523BEFF-E2CE-478F-82BD-CB2574C15642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8" name="Group 37">
                <a:extLst>
                  <a:ext uri="{FF2B5EF4-FFF2-40B4-BE49-F238E27FC236}">
                    <a16:creationId xmlns:a16="http://schemas.microsoft.com/office/drawing/2014/main" id="{4226221F-BEE8-4621-A28E-4A811B1F7BB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9" name="Group 38">
                <a:extLst>
                  <a:ext uri="{FF2B5EF4-FFF2-40B4-BE49-F238E27FC236}">
                    <a16:creationId xmlns:a16="http://schemas.microsoft.com/office/drawing/2014/main" id="{9813D058-83A0-4C0E-B16A-6BF9626F0087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0" name="Group 39">
                <a:extLst>
                  <a:ext uri="{FF2B5EF4-FFF2-40B4-BE49-F238E27FC236}">
                    <a16:creationId xmlns:a16="http://schemas.microsoft.com/office/drawing/2014/main" id="{14AFB2DF-6243-4D6E-B8C2-8DF113C7DA11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1" name="Group 40">
                <a:extLst>
                  <a:ext uri="{FF2B5EF4-FFF2-40B4-BE49-F238E27FC236}">
                    <a16:creationId xmlns:a16="http://schemas.microsoft.com/office/drawing/2014/main" id="{57AEC3D0-CDAA-4B31-9B34-7E310259BDB0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2" name="Group 41">
                <a:extLst>
                  <a:ext uri="{FF2B5EF4-FFF2-40B4-BE49-F238E27FC236}">
                    <a16:creationId xmlns:a16="http://schemas.microsoft.com/office/drawing/2014/main" id="{68587B97-2630-4A83-9806-80EA86055767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pic>
        <p:nvPicPr>
          <p:cNvPr id="2610" name="Group 2609" descr="Group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1485937"/>
      </p:ext>
    </p:extLst>
  </p:cSld>
  <p:clrMapOvr>
    <a:masterClrMapping/>
  </p:clrMapOvr>
  <p:transition spd="slow" advTm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27807" y="-527061"/>
            <a:ext cx="7334998" cy="1550319"/>
            <a:chOff x="-781050" y="-662111"/>
            <a:chExt cx="7334998" cy="1550319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활용 기술 </a:t>
              </a:r>
              <a:r>
                <a:rPr lang="en-US" altLang="ko-KR" sz="28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&amp; </a:t>
              </a:r>
              <a:r>
                <a:rPr lang="ko-KR" altLang="en-US" sz="28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환경</a:t>
              </a:r>
              <a:endParaRPr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574ABB-2814-2AC3-8791-DF84FC66E701}"/>
              </a:ext>
            </a:extLst>
          </p:cNvPr>
          <p:cNvSpPr/>
          <p:nvPr/>
        </p:nvSpPr>
        <p:spPr>
          <a:xfrm>
            <a:off x="536649" y="1735494"/>
            <a:ext cx="2912567" cy="4480341"/>
          </a:xfrm>
          <a:prstGeom prst="roundRect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048CA9-C495-8070-8AAF-D4BC66594F2B}"/>
              </a:ext>
            </a:extLst>
          </p:cNvPr>
          <p:cNvSpPr/>
          <p:nvPr/>
        </p:nvSpPr>
        <p:spPr>
          <a:xfrm>
            <a:off x="3908110" y="1735493"/>
            <a:ext cx="2912567" cy="4480341"/>
          </a:xfrm>
          <a:prstGeom prst="roundRect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8741C9-9918-1611-5D1D-2BE6F9F506F4}"/>
              </a:ext>
            </a:extLst>
          </p:cNvPr>
          <p:cNvSpPr/>
          <p:nvPr/>
        </p:nvSpPr>
        <p:spPr>
          <a:xfrm>
            <a:off x="7279571" y="1735493"/>
            <a:ext cx="4192463" cy="2556589"/>
          </a:xfrm>
          <a:prstGeom prst="roundRect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941FE4-47A0-410E-9297-84976A3877AE}"/>
              </a:ext>
            </a:extLst>
          </p:cNvPr>
          <p:cNvSpPr/>
          <p:nvPr/>
        </p:nvSpPr>
        <p:spPr>
          <a:xfrm>
            <a:off x="7279570" y="4619625"/>
            <a:ext cx="4192463" cy="1596209"/>
          </a:xfrm>
          <a:prstGeom prst="roundRect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81F86B-2EF6-41CA-3343-F4E125D234C7}"/>
              </a:ext>
            </a:extLst>
          </p:cNvPr>
          <p:cNvSpPr/>
          <p:nvPr/>
        </p:nvSpPr>
        <p:spPr>
          <a:xfrm>
            <a:off x="1019753" y="1544215"/>
            <a:ext cx="1936411" cy="382555"/>
          </a:xfrm>
          <a:prstGeom prst="rect">
            <a:avLst/>
          </a:prstGeom>
          <a:solidFill>
            <a:schemeClr val="bg1"/>
          </a:solidFill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XR</a:t>
            </a:r>
            <a:endParaRPr lang="ko-KR" altLang="en-US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4E95BE-BD68-0B77-5344-8FFA269BCC79}"/>
              </a:ext>
            </a:extLst>
          </p:cNvPr>
          <p:cNvSpPr/>
          <p:nvPr/>
        </p:nvSpPr>
        <p:spPr>
          <a:xfrm>
            <a:off x="4396187" y="1544215"/>
            <a:ext cx="1936411" cy="382555"/>
          </a:xfrm>
          <a:prstGeom prst="rect">
            <a:avLst/>
          </a:prstGeom>
          <a:solidFill>
            <a:schemeClr val="bg1"/>
          </a:solidFill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AI</a:t>
            </a:r>
            <a:endParaRPr lang="ko-KR" altLang="en-US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A09FB8-2EEC-3294-6F22-5D1CA6228D70}"/>
              </a:ext>
            </a:extLst>
          </p:cNvPr>
          <p:cNvSpPr/>
          <p:nvPr/>
        </p:nvSpPr>
        <p:spPr>
          <a:xfrm>
            <a:off x="8407595" y="1544215"/>
            <a:ext cx="1936411" cy="382555"/>
          </a:xfrm>
          <a:prstGeom prst="rect">
            <a:avLst/>
          </a:prstGeom>
          <a:solidFill>
            <a:schemeClr val="bg1"/>
          </a:solidFill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Network</a:t>
            </a:r>
            <a:endParaRPr lang="ko-KR" altLang="en-US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CFA5C1-35BB-3707-4336-7DBFA722C707}"/>
              </a:ext>
            </a:extLst>
          </p:cNvPr>
          <p:cNvSpPr/>
          <p:nvPr/>
        </p:nvSpPr>
        <p:spPr>
          <a:xfrm>
            <a:off x="8407594" y="4432041"/>
            <a:ext cx="1936411" cy="382555"/>
          </a:xfrm>
          <a:prstGeom prst="rect">
            <a:avLst/>
          </a:prstGeom>
          <a:solidFill>
            <a:schemeClr val="bg1"/>
          </a:solidFill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UIT Medium" pitchFamily="2" charset="-127"/>
                <a:ea typeface="SUIT Medium" pitchFamily="2" charset="-127"/>
              </a:rPr>
              <a:t>Collaboration</a:t>
            </a:r>
            <a:endParaRPr lang="ko-KR" altLang="en-US" dirty="0">
              <a:solidFill>
                <a:schemeClr val="tx1"/>
              </a:solidFill>
              <a:latin typeface="SUIT Medium" pitchFamily="2" charset="-127"/>
              <a:ea typeface="SUIT Medium" pitchFamily="2" charset="-127"/>
            </a:endParaRPr>
          </a:p>
        </p:txBody>
      </p:sp>
      <p:pic>
        <p:nvPicPr>
          <p:cNvPr id="2050" name="Picture 2" descr="What font is used in agora.io logo - Graphic Design Stack Exchange">
            <a:extLst>
              <a:ext uri="{FF2B5EF4-FFF2-40B4-BE49-F238E27FC236}">
                <a16:creationId xmlns:a16="http://schemas.microsoft.com/office/drawing/2014/main" id="{09E8EBBA-395D-A1D9-10EE-DDBF182F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7" y="2298739"/>
            <a:ext cx="2632762" cy="6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n Reviews 2022: Details, Pricing, &amp; Features | G2">
            <a:extLst>
              <a:ext uri="{FF2B5EF4-FFF2-40B4-BE49-F238E27FC236}">
                <a16:creationId xmlns:a16="http://schemas.microsoft.com/office/drawing/2014/main" id="{679700A2-FBAC-21CB-8ADA-1CCA645D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6220" y="1964947"/>
            <a:ext cx="6264350" cy="317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uidelines for Using Unity Trademarks - Unity">
            <a:extLst>
              <a:ext uri="{FF2B5EF4-FFF2-40B4-BE49-F238E27FC236}">
                <a16:creationId xmlns:a16="http://schemas.microsoft.com/office/drawing/2014/main" id="{F01F6A32-4E65-C07E-FE62-FC1AD6F1F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34" y="4201856"/>
            <a:ext cx="2672605" cy="9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cket.io rooms 기능">
            <a:extLst>
              <a:ext uri="{FF2B5EF4-FFF2-40B4-BE49-F238E27FC236}">
                <a16:creationId xmlns:a16="http://schemas.microsoft.com/office/drawing/2014/main" id="{02D511FA-2AC2-B1FE-5F3E-BC4CEAC9E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52" y="5281146"/>
            <a:ext cx="2305340" cy="69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75FCB33-A424-F341-A838-156DB421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72" y="2165943"/>
            <a:ext cx="1417380" cy="84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427CF48-728E-7A47-B5DB-AA290C758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12" y="3273766"/>
            <a:ext cx="2775993" cy="100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socket.io rooms 기능">
            <a:extLst>
              <a:ext uri="{FF2B5EF4-FFF2-40B4-BE49-F238E27FC236}">
                <a16:creationId xmlns:a16="http://schemas.microsoft.com/office/drawing/2014/main" id="{37F474C2-6187-1026-8783-92D88677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553" y="2901681"/>
            <a:ext cx="1701525" cy="51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7A46DDAE-E6E6-A041-F512-F60A8E12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116" y="2125557"/>
            <a:ext cx="2109157" cy="6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0F18BFF-3844-2985-4C44-1207A9B0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363" y="2342519"/>
            <a:ext cx="2726409" cy="6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BEF3722-8AC2-0D61-B17A-BDBB5D45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62" y="3200937"/>
            <a:ext cx="2341983" cy="69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CB9E4B68-22FE-1554-73D9-E243EA86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607" y="4063264"/>
            <a:ext cx="1150380" cy="11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KoNLPy: 파이썬 한국어 NLP — KoNLPy 0.4.3 documentation">
            <a:extLst>
              <a:ext uri="{FF2B5EF4-FFF2-40B4-BE49-F238E27FC236}">
                <a16:creationId xmlns:a16="http://schemas.microsoft.com/office/drawing/2014/main" id="{335430EC-54F8-538D-8444-7D22E714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96" y="3880665"/>
            <a:ext cx="1008828" cy="127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4EC57C60-0A09-3A2F-C0B5-9DBF7B815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24" y="5313785"/>
            <a:ext cx="830267" cy="83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21B130C2-39B9-6ECF-7FEA-B0F388223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3" y="5213644"/>
            <a:ext cx="830267" cy="83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95D82610-60A9-F0B7-3B76-058792585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940" y="4890745"/>
            <a:ext cx="1253307" cy="125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GitHub Logo, symbol, meaning, history, PNG">
            <a:extLst>
              <a:ext uri="{FF2B5EF4-FFF2-40B4-BE49-F238E27FC236}">
                <a16:creationId xmlns:a16="http://schemas.microsoft.com/office/drawing/2014/main" id="{68408937-D89D-6FDA-9813-12C2BCD4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433" y="4883529"/>
            <a:ext cx="2184428" cy="12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js-logo – The International Conference On Missions">
            <a:extLst>
              <a:ext uri="{FF2B5EF4-FFF2-40B4-BE49-F238E27FC236}">
                <a16:creationId xmlns:a16="http://schemas.microsoft.com/office/drawing/2014/main" id="{A728D591-2AB3-4D15-F408-7C801663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315" y="3384175"/>
            <a:ext cx="875592" cy="87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4303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36B833-7F1D-3910-5612-25A7A1382E43}"/>
              </a:ext>
            </a:extLst>
          </p:cNvPr>
          <p:cNvSpPr txBox="1"/>
          <p:nvPr/>
        </p:nvSpPr>
        <p:spPr>
          <a:xfrm>
            <a:off x="3741576" y="2901820"/>
            <a:ext cx="318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워크 플로우 네트워크 그래프</a:t>
            </a: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026752D9-2D52-EE35-DA43-8E0C03AD43AC}"/>
              </a:ext>
            </a:extLst>
          </p:cNvPr>
          <p:cNvSpPr txBox="1"/>
          <p:nvPr/>
        </p:nvSpPr>
        <p:spPr>
          <a:xfrm flipH="1">
            <a:off x="1056517" y="500078"/>
            <a:ext cx="57506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Network</a:t>
            </a:r>
            <a:r>
              <a:rPr lang="ko-KR" altLang="en-US" sz="28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 </a:t>
            </a:r>
            <a:r>
              <a:rPr lang="en-US" altLang="ko-KR" sz="28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Flow</a:t>
            </a:r>
            <a:endParaRPr sz="280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406963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1021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T H R E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ED5D7E3D-1CE9-D515-2133-CAC58CE3CAD1}"/>
              </a:ext>
            </a:extLst>
          </p:cNvPr>
          <p:cNvGrpSpPr/>
          <p:nvPr/>
        </p:nvGrpSpPr>
        <p:grpSpPr>
          <a:xfrm flipH="1">
            <a:off x="667718" y="3012397"/>
            <a:ext cx="5200239" cy="833206"/>
            <a:chOff x="6411993" y="1684020"/>
            <a:chExt cx="5200239" cy="833206"/>
          </a:xfrm>
        </p:grpSpPr>
        <p:sp>
          <p:nvSpPr>
            <p:cNvPr id="9" name="Group 23">
              <a:extLst>
                <a:ext uri="{FF2B5EF4-FFF2-40B4-BE49-F238E27FC236}">
                  <a16:creationId xmlns:a16="http://schemas.microsoft.com/office/drawing/2014/main" id="{070DB798-FD7A-00AE-33C6-2A32478F6494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21">
              <a:extLst>
                <a:ext uri="{FF2B5EF4-FFF2-40B4-BE49-F238E27FC236}">
                  <a16:creationId xmlns:a16="http://schemas.microsoft.com/office/drawing/2014/main" id="{36250361-79E3-6FD3-92B8-7401DF9AC89D}"/>
                </a:ext>
              </a:extLst>
            </p:cNvPr>
            <p:cNvSpPr/>
            <p:nvPr/>
          </p:nvSpPr>
          <p:spPr>
            <a:xfrm>
              <a:off x="7661083" y="1726161"/>
              <a:ext cx="3951149" cy="774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시연 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6AA4015-2CB7-7A44-680F-06999A787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68" y="3063665"/>
            <a:ext cx="564471" cy="7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5954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1021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T H R E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ED5D7E3D-1CE9-D515-2133-CAC58CE3CAD1}"/>
              </a:ext>
            </a:extLst>
          </p:cNvPr>
          <p:cNvGrpSpPr/>
          <p:nvPr/>
        </p:nvGrpSpPr>
        <p:grpSpPr>
          <a:xfrm flipH="1">
            <a:off x="667718" y="3012397"/>
            <a:ext cx="5200239" cy="833206"/>
            <a:chOff x="6411993" y="1684020"/>
            <a:chExt cx="5200239" cy="833206"/>
          </a:xfrm>
        </p:grpSpPr>
        <p:sp>
          <p:nvSpPr>
            <p:cNvPr id="9" name="Group 23">
              <a:extLst>
                <a:ext uri="{FF2B5EF4-FFF2-40B4-BE49-F238E27FC236}">
                  <a16:creationId xmlns:a16="http://schemas.microsoft.com/office/drawing/2014/main" id="{070DB798-FD7A-00AE-33C6-2A32478F6494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21">
              <a:extLst>
                <a:ext uri="{FF2B5EF4-FFF2-40B4-BE49-F238E27FC236}">
                  <a16:creationId xmlns:a16="http://schemas.microsoft.com/office/drawing/2014/main" id="{36250361-79E3-6FD3-92B8-7401DF9AC89D}"/>
                </a:ext>
              </a:extLst>
            </p:cNvPr>
            <p:cNvSpPr/>
            <p:nvPr/>
          </p:nvSpPr>
          <p:spPr>
            <a:xfrm>
              <a:off x="7661083" y="1726161"/>
              <a:ext cx="3951149" cy="774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베타 계획 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57F6028-8CFC-8E86-E20E-88DA45EA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36" y="3138745"/>
            <a:ext cx="580510" cy="580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581346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A351B805-ED47-CBCF-83E5-EA2F0518CD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1FE2458-5EF7-3EA2-301E-3941E1A86324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베타 계획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pic>
        <p:nvPicPr>
          <p:cNvPr id="3074" name="Picture 2" descr="줌 zoom 화면 공유 글자 입력 판서하는 방법 : 네이버 블로그">
            <a:extLst>
              <a:ext uri="{FF2B5EF4-FFF2-40B4-BE49-F238E27FC236}">
                <a16:creationId xmlns:a16="http://schemas.microsoft.com/office/drawing/2014/main" id="{90E29D38-A210-7AF6-6F59-64FEF38B3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07" y="2113190"/>
            <a:ext cx="10674221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74;p4">
            <a:extLst>
              <a:ext uri="{FF2B5EF4-FFF2-40B4-BE49-F238E27FC236}">
                <a16:creationId xmlns:a16="http://schemas.microsoft.com/office/drawing/2014/main" id="{6684611E-4597-F67B-28A3-A4D0EFABD1ED}"/>
              </a:ext>
            </a:extLst>
          </p:cNvPr>
          <p:cNvSpPr txBox="1"/>
          <p:nvPr/>
        </p:nvSpPr>
        <p:spPr>
          <a:xfrm flipH="1">
            <a:off x="886408" y="1555238"/>
            <a:ext cx="422513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가상회의 중 판서 기능 추가</a:t>
            </a:r>
            <a:endParaRPr sz="2400" b="1" i="0" u="none" strike="noStrike" cap="none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814546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A351B805-ED47-CBCF-83E5-EA2F0518CD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1FE2458-5EF7-3EA2-301E-3941E1A86324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베타 계획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5" name="Google Shape;174;p4">
            <a:extLst>
              <a:ext uri="{FF2B5EF4-FFF2-40B4-BE49-F238E27FC236}">
                <a16:creationId xmlns:a16="http://schemas.microsoft.com/office/drawing/2014/main" id="{6684611E-4597-F67B-28A3-A4D0EFABD1ED}"/>
              </a:ext>
            </a:extLst>
          </p:cNvPr>
          <p:cNvSpPr txBox="1"/>
          <p:nvPr/>
        </p:nvSpPr>
        <p:spPr>
          <a:xfrm flipH="1">
            <a:off x="1070003" y="1368625"/>
            <a:ext cx="51068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 LSTM</a:t>
            </a:r>
            <a:r>
              <a:rPr lang="ko-KR" altLang="en-US" sz="240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 모델 </a:t>
            </a:r>
            <a:r>
              <a:rPr lang="en-US" altLang="ko-KR" sz="240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- </a:t>
            </a:r>
            <a:r>
              <a:rPr lang="ko-KR" altLang="en-US" sz="240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자연스러운 문장 생성</a:t>
            </a:r>
            <a:endParaRPr sz="2400" b="1" i="0" u="none" strike="noStrike" cap="none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FB1BB23-9E7E-81A8-C880-1CF6D1658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/>
          <a:stretch/>
        </p:blipFill>
        <p:spPr bwMode="auto">
          <a:xfrm>
            <a:off x="1021392" y="1959430"/>
            <a:ext cx="10585889" cy="464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9222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A351B805-ED47-CBCF-83E5-EA2F0518CD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1FE2458-5EF7-3EA2-301E-3941E1A86324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베타 계획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D418EF-22CE-6F36-16E7-E9B4628D72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93" y="1634717"/>
            <a:ext cx="4876190" cy="4876190"/>
          </a:xfrm>
          <a:prstGeom prst="rect">
            <a:avLst/>
          </a:prstGeom>
        </p:spPr>
      </p:pic>
      <p:sp>
        <p:nvSpPr>
          <p:cNvPr id="7" name="Google Shape;174;p4">
            <a:extLst>
              <a:ext uri="{FF2B5EF4-FFF2-40B4-BE49-F238E27FC236}">
                <a16:creationId xmlns:a16="http://schemas.microsoft.com/office/drawing/2014/main" id="{9AFBEC73-F3AD-6F44-38F9-9D054082BD37}"/>
              </a:ext>
            </a:extLst>
          </p:cNvPr>
          <p:cNvSpPr txBox="1"/>
          <p:nvPr/>
        </p:nvSpPr>
        <p:spPr>
          <a:xfrm flipH="1">
            <a:off x="6294419" y="1634717"/>
            <a:ext cx="5695418" cy="45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 b="1" i="0" u="none" strike="noStrike" cap="none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Network </a:t>
            </a:r>
            <a:r>
              <a:rPr lang="ko-KR" altLang="en-US" sz="3250" b="1" i="0" u="none" strike="noStrike" cap="none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안정화 진행</a:t>
            </a:r>
            <a:endParaRPr lang="en-US" altLang="ko-KR" sz="3250" b="1" i="0" u="none" strike="noStrike" cap="none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50" b="1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5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AI</a:t>
            </a:r>
            <a:r>
              <a:rPr lang="ko-KR" altLang="en-US" sz="325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모델 서빙 속도 향상</a:t>
            </a:r>
            <a:endParaRPr lang="en-US" altLang="ko-KR" sz="3250" b="1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50" b="1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다중 유저 접속 안정화</a:t>
            </a:r>
            <a:endParaRPr lang="en-US" altLang="ko-KR" sz="3250" b="1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50" b="1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5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Docker </a:t>
            </a:r>
            <a:r>
              <a:rPr lang="ko-KR" altLang="en-US" sz="325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버전 관리</a:t>
            </a:r>
            <a:endParaRPr lang="en-US" altLang="ko-KR" sz="3250" b="1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50" b="1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5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CI/CD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254421" y="4134576"/>
            <a:ext cx="2012561" cy="479598"/>
            <a:chOff x="1420136" y="3799843"/>
            <a:chExt cx="2012561" cy="479598"/>
          </a:xfrm>
        </p:grpSpPr>
        <p:sp>
          <p:nvSpPr>
            <p:cNvPr id="12" name="Group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54975"/>
              <a:ext cx="20125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By 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Zzang</a:t>
              </a:r>
              <a:r>
                <a:rPr lang="en-US" altLang="zh-CN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lang="en-US" altLang="zh-CN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ang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sp>
        <p:nvSpPr>
          <p:cNvPr id="9" name="Group 8">
            <a:extLst>
              <a:ext uri="{FF2B5EF4-FFF2-40B4-BE49-F238E27FC236}">
                <a16:creationId xmlns:a16="http://schemas.microsoft.com/office/drawing/2014/main" id="{9B8AF3EC-DA43-4291-AC9C-EA23C7F75E7B}"/>
              </a:ext>
            </a:extLst>
          </p:cNvPr>
          <p:cNvSpPr txBox="1"/>
          <p:nvPr/>
        </p:nvSpPr>
        <p:spPr>
          <a:xfrm flipH="1">
            <a:off x="1157599" y="2308325"/>
            <a:ext cx="672775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50" b="1" u="none" strike="noStrike" kern="1200" cap="none" spc="-15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THANK YOU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5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FOR WATCHING</a:t>
            </a:r>
            <a:endParaRPr kumimoji="0" lang="zh-CN" altLang="en-US" sz="4850" b="1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4835C-C496-4AA7-BDF2-A87D8F3D71C5}"/>
              </a:ext>
            </a:extLst>
          </p:cNvPr>
          <p:cNvGrpSpPr/>
          <p:nvPr/>
        </p:nvGrpSpPr>
        <p:grpSpPr>
          <a:xfrm>
            <a:off x="-2027284" y="-1994691"/>
            <a:ext cx="21110543" cy="10847382"/>
            <a:chOff x="-2027284" y="-1994691"/>
            <a:chExt cx="21110543" cy="10847382"/>
          </a:xfrm>
        </p:grpSpPr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3CB58E50-1A97-4D55-90F9-05C3D66D1DE8}"/>
                </a:ext>
              </a:extLst>
            </p:cNvPr>
            <p:cNvSpPr/>
            <p:nvPr/>
          </p:nvSpPr>
          <p:spPr>
            <a:xfrm>
              <a:off x="-2027284" y="4919134"/>
              <a:ext cx="3200173" cy="3200171"/>
            </a:xfrm>
            <a:prstGeom prst="ellipse">
              <a:avLst/>
            </a:prstGeom>
            <a:noFill/>
            <a:ln w="889000">
              <a:solidFill>
                <a:srgbClr val="4060E8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3B4BD4-CEC4-47E8-AEC9-D9D12F90D8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Group 7">
                <a:extLst>
                  <a:ext uri="{FF2B5EF4-FFF2-40B4-BE49-F238E27FC236}">
                    <a16:creationId xmlns:a16="http://schemas.microsoft.com/office/drawing/2014/main" id="{3BB38D68-91CA-46C9-95D9-EF37E5062B0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Group 13">
                <a:extLst>
                  <a:ext uri="{FF2B5EF4-FFF2-40B4-BE49-F238E27FC236}">
                    <a16:creationId xmlns:a16="http://schemas.microsoft.com/office/drawing/2014/main" id="{668BEC7E-28A1-4AB3-A55E-9EA8071D7454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" name="Group 4">
                <a:extLst>
                  <a:ext uri="{FF2B5EF4-FFF2-40B4-BE49-F238E27FC236}">
                    <a16:creationId xmlns:a16="http://schemas.microsoft.com/office/drawing/2014/main" id="{02FAC646-DF27-46AF-9958-174994DDFABC}"/>
                  </a:ext>
                </a:extLst>
              </p:cNvPr>
              <p:cNvSpPr/>
              <p:nvPr/>
            </p:nvSpPr>
            <p:spPr>
              <a:xfrm>
                <a:off x="9409953" y="-820615"/>
                <a:ext cx="8499230" cy="8499230"/>
              </a:xfrm>
              <a:prstGeom prst="ellipse">
                <a:avLst/>
              </a:prstGeom>
              <a:pattFill prst="lgGrid">
                <a:fgClr>
                  <a:srgbClr val="4060E8"/>
                </a:fgClr>
                <a:bgClr>
                  <a:srgbClr val="3C5CE8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" name="Group 18">
                <a:extLst>
                  <a:ext uri="{FF2B5EF4-FFF2-40B4-BE49-F238E27FC236}">
                    <a16:creationId xmlns:a16="http://schemas.microsoft.com/office/drawing/2014/main" id="{9230B287-0D43-4833-B6DF-8BD00935A3AE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0" name="Group 19">
                <a:extLst>
                  <a:ext uri="{FF2B5EF4-FFF2-40B4-BE49-F238E27FC236}">
                    <a16:creationId xmlns:a16="http://schemas.microsoft.com/office/drawing/2014/main" id="{053124D9-8DE0-4A5F-8FAC-618E7778F24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1" name="Group 20">
                <a:extLst>
                  <a:ext uri="{FF2B5EF4-FFF2-40B4-BE49-F238E27FC236}">
                    <a16:creationId xmlns:a16="http://schemas.microsoft.com/office/drawing/2014/main" id="{618817FD-C99D-49C9-86E0-A752DB30DC6E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2" name="Group 21">
                <a:extLst>
                  <a:ext uri="{FF2B5EF4-FFF2-40B4-BE49-F238E27FC236}">
                    <a16:creationId xmlns:a16="http://schemas.microsoft.com/office/drawing/2014/main" id="{7405C1C4-97F7-4815-8167-598A99F4543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3" name="Group 22">
                <a:extLst>
                  <a:ext uri="{FF2B5EF4-FFF2-40B4-BE49-F238E27FC236}">
                    <a16:creationId xmlns:a16="http://schemas.microsoft.com/office/drawing/2014/main" id="{6DFC1D1D-018B-41D8-B370-ADBBA7628AF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4" name="Group 23">
                <a:extLst>
                  <a:ext uri="{FF2B5EF4-FFF2-40B4-BE49-F238E27FC236}">
                    <a16:creationId xmlns:a16="http://schemas.microsoft.com/office/drawing/2014/main" id="{66D54278-7269-4BE2-BDD0-DB218610237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5" name="Group 24">
                <a:extLst>
                  <a:ext uri="{FF2B5EF4-FFF2-40B4-BE49-F238E27FC236}">
                    <a16:creationId xmlns:a16="http://schemas.microsoft.com/office/drawing/2014/main" id="{7488F695-A025-4DCE-ADAB-50C19D88BB0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6" name="Group 25">
                <a:extLst>
                  <a:ext uri="{FF2B5EF4-FFF2-40B4-BE49-F238E27FC236}">
                    <a16:creationId xmlns:a16="http://schemas.microsoft.com/office/drawing/2014/main" id="{12104006-60AE-4B0C-93D1-18B37B64FC92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7" name="Group 26">
                <a:extLst>
                  <a:ext uri="{FF2B5EF4-FFF2-40B4-BE49-F238E27FC236}">
                    <a16:creationId xmlns:a16="http://schemas.microsoft.com/office/drawing/2014/main" id="{497634F2-346D-426C-BA54-484D360E7A7F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8" name="Group 27">
                <a:extLst>
                  <a:ext uri="{FF2B5EF4-FFF2-40B4-BE49-F238E27FC236}">
                    <a16:creationId xmlns:a16="http://schemas.microsoft.com/office/drawing/2014/main" id="{4A3B3C0E-54B6-482F-8027-9807E8CD8822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9" name="Group 28">
                <a:extLst>
                  <a:ext uri="{FF2B5EF4-FFF2-40B4-BE49-F238E27FC236}">
                    <a16:creationId xmlns:a16="http://schemas.microsoft.com/office/drawing/2014/main" id="{73766EE7-2515-4983-BC78-65E8640FDAA0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0" name="Group 29">
                <a:extLst>
                  <a:ext uri="{FF2B5EF4-FFF2-40B4-BE49-F238E27FC236}">
                    <a16:creationId xmlns:a16="http://schemas.microsoft.com/office/drawing/2014/main" id="{6EE1BEE3-D9D1-4997-8971-64F6050C28B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1" name="Group 30">
                <a:extLst>
                  <a:ext uri="{FF2B5EF4-FFF2-40B4-BE49-F238E27FC236}">
                    <a16:creationId xmlns:a16="http://schemas.microsoft.com/office/drawing/2014/main" id="{99415E64-B3C1-44B5-B489-0EE69B5A7E0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2" name="Group 31">
                <a:extLst>
                  <a:ext uri="{FF2B5EF4-FFF2-40B4-BE49-F238E27FC236}">
                    <a16:creationId xmlns:a16="http://schemas.microsoft.com/office/drawing/2014/main" id="{E041B330-8B6B-428E-9C60-766CB23A99AF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3" name="Group 32">
                <a:extLst>
                  <a:ext uri="{FF2B5EF4-FFF2-40B4-BE49-F238E27FC236}">
                    <a16:creationId xmlns:a16="http://schemas.microsoft.com/office/drawing/2014/main" id="{D3910716-1DE5-45F5-BCAF-F90B039C7410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4" name="Group 33">
                <a:extLst>
                  <a:ext uri="{FF2B5EF4-FFF2-40B4-BE49-F238E27FC236}">
                    <a16:creationId xmlns:a16="http://schemas.microsoft.com/office/drawing/2014/main" id="{5CE89BA0-D97D-4515-B12C-603AC6FDC02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5" name="Group 34">
                <a:extLst>
                  <a:ext uri="{FF2B5EF4-FFF2-40B4-BE49-F238E27FC236}">
                    <a16:creationId xmlns:a16="http://schemas.microsoft.com/office/drawing/2014/main" id="{010D9368-6C46-415A-AF15-CCD93EC46BE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6" name="Group 35">
                <a:extLst>
                  <a:ext uri="{FF2B5EF4-FFF2-40B4-BE49-F238E27FC236}">
                    <a16:creationId xmlns:a16="http://schemas.microsoft.com/office/drawing/2014/main" id="{71D668CB-C706-43DB-BD31-BB1624A9750B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7" name="Group 36">
                <a:extLst>
                  <a:ext uri="{FF2B5EF4-FFF2-40B4-BE49-F238E27FC236}">
                    <a16:creationId xmlns:a16="http://schemas.microsoft.com/office/drawing/2014/main" id="{0523BEFF-E2CE-478F-82BD-CB2574C15642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8" name="Group 37">
                <a:extLst>
                  <a:ext uri="{FF2B5EF4-FFF2-40B4-BE49-F238E27FC236}">
                    <a16:creationId xmlns:a16="http://schemas.microsoft.com/office/drawing/2014/main" id="{4226221F-BEE8-4621-A28E-4A811B1F7BB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9" name="Group 38">
                <a:extLst>
                  <a:ext uri="{FF2B5EF4-FFF2-40B4-BE49-F238E27FC236}">
                    <a16:creationId xmlns:a16="http://schemas.microsoft.com/office/drawing/2014/main" id="{9813D058-83A0-4C0E-B16A-6BF9626F0087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0" name="Group 39">
                <a:extLst>
                  <a:ext uri="{FF2B5EF4-FFF2-40B4-BE49-F238E27FC236}">
                    <a16:creationId xmlns:a16="http://schemas.microsoft.com/office/drawing/2014/main" id="{14AFB2DF-6243-4D6E-B8C2-8DF113C7DA11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1" name="Group 40">
                <a:extLst>
                  <a:ext uri="{FF2B5EF4-FFF2-40B4-BE49-F238E27FC236}">
                    <a16:creationId xmlns:a16="http://schemas.microsoft.com/office/drawing/2014/main" id="{57AEC3D0-CDAA-4B31-9B34-7E310259BDB0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2" name="Group 41">
                <a:extLst>
                  <a:ext uri="{FF2B5EF4-FFF2-40B4-BE49-F238E27FC236}">
                    <a16:creationId xmlns:a16="http://schemas.microsoft.com/office/drawing/2014/main" id="{68587B97-2630-4A83-9806-80EA86055767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pic>
        <p:nvPicPr>
          <p:cNvPr id="2610" name="Group 2609" descr="Group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06021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개발 단계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pic>
        <p:nvPicPr>
          <p:cNvPr id="175" name="Google Shape;17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6018" y="3538528"/>
            <a:ext cx="2850777" cy="289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3800" y="798441"/>
            <a:ext cx="2474118" cy="274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857" y="3538528"/>
            <a:ext cx="2850777" cy="282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37355" y="798441"/>
            <a:ext cx="2591383" cy="263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7756" y="20574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유사 플랫폼 서비스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A52C7FF-8162-AF7C-23D2-8EC5280B5A60}"/>
              </a:ext>
            </a:extLst>
          </p:cNvPr>
          <p:cNvGrpSpPr/>
          <p:nvPr/>
        </p:nvGrpSpPr>
        <p:grpSpPr>
          <a:xfrm>
            <a:off x="3329604" y="1536539"/>
            <a:ext cx="5051043" cy="4360414"/>
            <a:chOff x="606493" y="1749557"/>
            <a:chExt cx="4718400" cy="4251200"/>
          </a:xfrm>
        </p:grpSpPr>
        <p:sp>
          <p:nvSpPr>
            <p:cNvPr id="31" name="Google Shape;323;p10">
              <a:extLst>
                <a:ext uri="{FF2B5EF4-FFF2-40B4-BE49-F238E27FC236}">
                  <a16:creationId xmlns:a16="http://schemas.microsoft.com/office/drawing/2014/main" id="{F8CD721E-4EB8-B6A5-F477-058D379CB072}"/>
                </a:ext>
              </a:extLst>
            </p:cNvPr>
            <p:cNvSpPr/>
            <p:nvPr/>
          </p:nvSpPr>
          <p:spPr>
            <a:xfrm flipH="1">
              <a:off x="804475" y="3632871"/>
              <a:ext cx="2383054" cy="2326119"/>
            </a:xfrm>
            <a:custGeom>
              <a:avLst/>
              <a:gdLst/>
              <a:ahLst/>
              <a:cxnLst/>
              <a:rect l="l" t="t" r="r" b="b"/>
              <a:pathLst>
                <a:path w="2104265" h="2104265" extrusionOk="0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grpSp>
          <p:nvGrpSpPr>
            <p:cNvPr id="19" name="Google Shape;319;p10">
              <a:extLst>
                <a:ext uri="{FF2B5EF4-FFF2-40B4-BE49-F238E27FC236}">
                  <a16:creationId xmlns:a16="http://schemas.microsoft.com/office/drawing/2014/main" id="{6E7A0D27-249B-64A3-E1A2-2E49D04AB96E}"/>
                </a:ext>
              </a:extLst>
            </p:cNvPr>
            <p:cNvGrpSpPr/>
            <p:nvPr/>
          </p:nvGrpSpPr>
          <p:grpSpPr>
            <a:xfrm>
              <a:off x="606493" y="1749557"/>
              <a:ext cx="3684684" cy="3687217"/>
              <a:chOff x="412370" y="1547185"/>
              <a:chExt cx="3761598" cy="3719306"/>
            </a:xfrm>
          </p:grpSpPr>
          <p:grpSp>
            <p:nvGrpSpPr>
              <p:cNvPr id="20" name="Google Shape;320;p10">
                <a:extLst>
                  <a:ext uri="{FF2B5EF4-FFF2-40B4-BE49-F238E27FC236}">
                    <a16:creationId xmlns:a16="http://schemas.microsoft.com/office/drawing/2014/main" id="{78E449B6-B887-255D-2314-95D037726DB2}"/>
                  </a:ext>
                </a:extLst>
              </p:cNvPr>
              <p:cNvGrpSpPr/>
              <p:nvPr/>
            </p:nvGrpSpPr>
            <p:grpSpPr>
              <a:xfrm>
                <a:off x="412370" y="1547185"/>
                <a:ext cx="3761598" cy="3719306"/>
                <a:chOff x="2982765" y="1209686"/>
                <a:chExt cx="4413243" cy="4323141"/>
              </a:xfrm>
            </p:grpSpPr>
            <p:grpSp>
              <p:nvGrpSpPr>
                <p:cNvPr id="22" name="Google Shape;321;p10">
                  <a:extLst>
                    <a:ext uri="{FF2B5EF4-FFF2-40B4-BE49-F238E27FC236}">
                      <a16:creationId xmlns:a16="http://schemas.microsoft.com/office/drawing/2014/main" id="{4F5896C1-1602-D969-08BC-A86C39AC7753}"/>
                    </a:ext>
                  </a:extLst>
                </p:cNvPr>
                <p:cNvGrpSpPr/>
                <p:nvPr/>
              </p:nvGrpSpPr>
              <p:grpSpPr>
                <a:xfrm>
                  <a:off x="2982765" y="1209686"/>
                  <a:ext cx="4413243" cy="4323141"/>
                  <a:chOff x="2982765" y="1209686"/>
                  <a:chExt cx="4413243" cy="4323141"/>
                </a:xfrm>
              </p:grpSpPr>
              <p:sp>
                <p:nvSpPr>
                  <p:cNvPr id="26" name="Google Shape;323;p10">
                    <a:extLst>
                      <a:ext uri="{FF2B5EF4-FFF2-40B4-BE49-F238E27FC236}">
                        <a16:creationId xmlns:a16="http://schemas.microsoft.com/office/drawing/2014/main" id="{0F34FB14-2F92-7B44-7B90-2BD5D6BB3B04}"/>
                      </a:ext>
                    </a:extLst>
                  </p:cNvPr>
                  <p:cNvSpPr/>
                  <p:nvPr/>
                </p:nvSpPr>
                <p:spPr>
                  <a:xfrm flipH="1">
                    <a:off x="4541760" y="1209686"/>
                    <a:ext cx="2854248" cy="2727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4265" h="2104265" extrusionOk="0">
                        <a:moveTo>
                          <a:pt x="0" y="1052133"/>
                        </a:moveTo>
                        <a:cubicBezTo>
                          <a:pt x="0" y="471056"/>
                          <a:pt x="471056" y="0"/>
                          <a:pt x="1052133" y="0"/>
                        </a:cubicBezTo>
                        <a:cubicBezTo>
                          <a:pt x="1633210" y="0"/>
                          <a:pt x="2104266" y="471056"/>
                          <a:pt x="2104266" y="1052133"/>
                        </a:cubicBezTo>
                        <a:cubicBezTo>
                          <a:pt x="2104266" y="1633210"/>
                          <a:pt x="1633210" y="2104266"/>
                          <a:pt x="1052133" y="2104266"/>
                        </a:cubicBezTo>
                        <a:cubicBezTo>
                          <a:pt x="471056" y="2104266"/>
                          <a:pt x="0" y="1633210"/>
                          <a:pt x="0" y="105213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127000" algn="ctr" rotWithShape="0">
                      <a:srgbClr val="3C5CE8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>
                      <a:solidFill>
                        <a:srgbClr val="3C5CE8"/>
                      </a:solidFill>
                      <a:latin typeface="SUIT Medium" pitchFamily="2" charset="-127"/>
                      <a:ea typeface="SUIT Medium" pitchFamily="2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325;p10">
                    <a:extLst>
                      <a:ext uri="{FF2B5EF4-FFF2-40B4-BE49-F238E27FC236}">
                        <a16:creationId xmlns:a16="http://schemas.microsoft.com/office/drawing/2014/main" id="{7834B31B-950D-6A34-BC1F-06993B1D2E2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5034497" y="2769430"/>
                    <a:ext cx="1890216" cy="4650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 b="1" dirty="0">
                        <a:solidFill>
                          <a:srgbClr val="3C5CE8"/>
                        </a:solidFill>
                        <a:latin typeface="SUIT Medium" pitchFamily="2" charset="-127"/>
                        <a:ea typeface="SUIT Medium" pitchFamily="2" charset="-127"/>
                        <a:cs typeface="Arial"/>
                        <a:sym typeface="Arial"/>
                      </a:rPr>
                      <a:t>Discord</a:t>
                    </a:r>
                    <a:endParaRPr sz="2000" b="1" i="0" u="none" strike="noStrike" cap="none" dirty="0">
                      <a:solidFill>
                        <a:srgbClr val="3C5CE8"/>
                      </a:solidFill>
                      <a:latin typeface="SUIT Medium" pitchFamily="2" charset="-127"/>
                      <a:ea typeface="SUIT Medium" pitchFamily="2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27;p10">
                    <a:extLst>
                      <a:ext uri="{FF2B5EF4-FFF2-40B4-BE49-F238E27FC236}">
                        <a16:creationId xmlns:a16="http://schemas.microsoft.com/office/drawing/2014/main" id="{BE36A313-14AB-A781-2013-8775B9EBCD8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982765" y="5145871"/>
                    <a:ext cx="3182562" cy="38695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 b="1" dirty="0">
                        <a:solidFill>
                          <a:srgbClr val="3C5CE8"/>
                        </a:solidFill>
                        <a:latin typeface="SUIT Medium" pitchFamily="2" charset="-127"/>
                        <a:ea typeface="SUIT Medium" pitchFamily="2" charset="-127"/>
                        <a:cs typeface="Arial"/>
                        <a:sym typeface="Arial"/>
                      </a:rPr>
                      <a:t>Gather Town</a:t>
                    </a:r>
                    <a:endParaRPr sz="1600" b="1" i="0" u="none" strike="noStrike" cap="none" dirty="0">
                      <a:solidFill>
                        <a:srgbClr val="3C5CE8"/>
                      </a:solidFill>
                      <a:latin typeface="SUIT Medium" pitchFamily="2" charset="-127"/>
                      <a:ea typeface="SUIT Medium" pitchFamily="2" charset="-127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23" name="Google Shape;328;p10">
                  <a:extLst>
                    <a:ext uri="{FF2B5EF4-FFF2-40B4-BE49-F238E27FC236}">
                      <a16:creationId xmlns:a16="http://schemas.microsoft.com/office/drawing/2014/main" id="{7E510779-6B1C-0050-FF11-14A5F85C5C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5514212" y="1924955"/>
                  <a:ext cx="909344" cy="10254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" name="Google Shape;330;p10">
                <a:extLst>
                  <a:ext uri="{FF2B5EF4-FFF2-40B4-BE49-F238E27FC236}">
                    <a16:creationId xmlns:a16="http://schemas.microsoft.com/office/drawing/2014/main" id="{DA10A0C1-E57F-10A1-AD39-2266FCEE80DA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28592" y="3949762"/>
                <a:ext cx="804584" cy="81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" name="Google Shape;323;p10">
              <a:extLst>
                <a:ext uri="{FF2B5EF4-FFF2-40B4-BE49-F238E27FC236}">
                  <a16:creationId xmlns:a16="http://schemas.microsoft.com/office/drawing/2014/main" id="{1C836AA2-E09B-4DBD-4DCA-0A0B3A4417A1}"/>
                </a:ext>
              </a:extLst>
            </p:cNvPr>
            <p:cNvSpPr/>
            <p:nvPr/>
          </p:nvSpPr>
          <p:spPr>
            <a:xfrm flipH="1">
              <a:off x="2941839" y="3674637"/>
              <a:ext cx="2383054" cy="2326120"/>
            </a:xfrm>
            <a:custGeom>
              <a:avLst/>
              <a:gdLst/>
              <a:ahLst/>
              <a:cxnLst/>
              <a:rect l="l" t="t" r="r" b="b"/>
              <a:pathLst>
                <a:path w="2104265" h="2104265" extrusionOk="0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33" name="Google Shape;327;p10">
              <a:extLst>
                <a:ext uri="{FF2B5EF4-FFF2-40B4-BE49-F238E27FC236}">
                  <a16:creationId xmlns:a16="http://schemas.microsoft.com/office/drawing/2014/main" id="{6F7ED3B5-021E-5884-A9A8-4C210C2EE5D8}"/>
                </a:ext>
              </a:extLst>
            </p:cNvPr>
            <p:cNvSpPr txBox="1"/>
            <p:nvPr/>
          </p:nvSpPr>
          <p:spPr>
            <a:xfrm flipH="1">
              <a:off x="3554275" y="5096808"/>
              <a:ext cx="1206275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Zoom</a:t>
              </a:r>
              <a:endParaRPr sz="20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pic>
          <p:nvPicPr>
            <p:cNvPr id="34" name="Google Shape;329;p10">
              <a:extLst>
                <a:ext uri="{FF2B5EF4-FFF2-40B4-BE49-F238E27FC236}">
                  <a16:creationId xmlns:a16="http://schemas.microsoft.com/office/drawing/2014/main" id="{6D793826-78A9-A09D-BA0C-1A075E57C2E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06116" y="4181739"/>
              <a:ext cx="854499" cy="89418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1235083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>
            <a:off x="5124350" y="695260"/>
            <a:ext cx="270559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함초롬돋움" panose="02030504000101010101" pitchFamily="18" charset="-127"/>
                <a:sym typeface="Arial" pitchFamily="2" charset="-122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7A7F8DF6-C6D2-4ABE-8A8D-21B038C32033}"/>
              </a:ext>
            </a:extLst>
          </p:cNvPr>
          <p:cNvSpPr/>
          <p:nvPr/>
        </p:nvSpPr>
        <p:spPr>
          <a:xfrm>
            <a:off x="7554086" y="1840944"/>
            <a:ext cx="340618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01.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개발 현황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46" name="Group 45">
            <a:extLst>
              <a:ext uri="{FF2B5EF4-FFF2-40B4-BE49-F238E27FC236}">
                <a16:creationId xmlns:a16="http://schemas.microsoft.com/office/drawing/2014/main" id="{B4DE8558-2FD2-4174-BDCC-2E2844451419}"/>
              </a:ext>
            </a:extLst>
          </p:cNvPr>
          <p:cNvSpPr/>
          <p:nvPr/>
        </p:nvSpPr>
        <p:spPr>
          <a:xfrm>
            <a:off x="7178148" y="2903262"/>
            <a:ext cx="340618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02.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기술 소개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56" name="Group 55">
            <a:extLst>
              <a:ext uri="{FF2B5EF4-FFF2-40B4-BE49-F238E27FC236}">
                <a16:creationId xmlns:a16="http://schemas.microsoft.com/office/drawing/2014/main" id="{E8BE3DA4-152E-49A2-9B23-80CAFAAD2691}"/>
              </a:ext>
            </a:extLst>
          </p:cNvPr>
          <p:cNvSpPr/>
          <p:nvPr/>
        </p:nvSpPr>
        <p:spPr>
          <a:xfrm>
            <a:off x="5977865" y="5017272"/>
            <a:ext cx="370415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04.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베타 계획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51" name="Group 50">
            <a:extLst>
              <a:ext uri="{FF2B5EF4-FFF2-40B4-BE49-F238E27FC236}">
                <a16:creationId xmlns:a16="http://schemas.microsoft.com/office/drawing/2014/main" id="{BC2DD16E-BA30-4C2A-BDB8-4EBF8EC556DD}"/>
              </a:ext>
            </a:extLst>
          </p:cNvPr>
          <p:cNvSpPr/>
          <p:nvPr/>
        </p:nvSpPr>
        <p:spPr>
          <a:xfrm>
            <a:off x="6726188" y="3965580"/>
            <a:ext cx="370415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03. 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시연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7B9A82-F210-46AF-B322-6EF207DFBA98}"/>
              </a:ext>
            </a:extLst>
          </p:cNvPr>
          <p:cNvGrpSpPr/>
          <p:nvPr/>
        </p:nvGrpSpPr>
        <p:grpSpPr>
          <a:xfrm>
            <a:off x="-4284668" y="-3155353"/>
            <a:ext cx="8202554" cy="8202554"/>
            <a:chOff x="-4284668" y="-3155353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 flipH="1">
              <a:off x="-4284668" y="-3155353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1305017" flipH="1">
              <a:off x="-2523111" y="-1689159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 flipH="1">
              <a:off x="-3524219" y="-2394904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>
              <a:off x="942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>
              <a:off x="10949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>
              <a:off x="12473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>
              <a:off x="13997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>
              <a:off x="15521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>
              <a:off x="1704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>
              <a:off x="942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>
              <a:off x="10949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>
              <a:off x="12473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>
              <a:off x="13997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>
              <a:off x="15521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>
              <a:off x="1704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>
              <a:off x="942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>
              <a:off x="10949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>
              <a:off x="12473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>
              <a:off x="13997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>
              <a:off x="15521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>
              <a:off x="1704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>
              <a:off x="942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>
              <a:off x="10949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>
              <a:off x="12473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>
              <a:off x="13997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>
              <a:off x="15521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>
              <a:off x="1704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1588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CF3E08-A305-4968-A2A2-D1172A3BA493}"/>
              </a:ext>
            </a:extLst>
          </p:cNvPr>
          <p:cNvGrpSpPr/>
          <p:nvPr/>
        </p:nvGrpSpPr>
        <p:grpSpPr>
          <a:xfrm>
            <a:off x="0" y="2175361"/>
            <a:ext cx="12192000" cy="2316778"/>
            <a:chOff x="0" y="2175361"/>
            <a:chExt cx="12192000" cy="2316778"/>
          </a:xfrm>
        </p:grpSpPr>
        <p:sp>
          <p:nvSpPr>
            <p:cNvPr id="28" name="Group 27">
              <a:extLst>
                <a:ext uri="{FF2B5EF4-FFF2-40B4-BE49-F238E27FC236}">
                  <a16:creationId xmlns:a16="http://schemas.microsoft.com/office/drawing/2014/main" id="{1E24FE00-4DBD-4D10-9E31-E4F8D3038182}"/>
                </a:ext>
              </a:extLst>
            </p:cNvPr>
            <p:cNvSpPr/>
            <p:nvPr/>
          </p:nvSpPr>
          <p:spPr>
            <a:xfrm>
              <a:off x="1463327" y="2175361"/>
              <a:ext cx="2316778" cy="2316778"/>
            </a:xfrm>
            <a:prstGeom prst="arc">
              <a:avLst>
                <a:gd name="adj1" fmla="val 10816193"/>
                <a:gd name="adj2" fmla="val 0"/>
              </a:avLst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9" name="Group 28">
              <a:extLst>
                <a:ext uri="{FF2B5EF4-FFF2-40B4-BE49-F238E27FC236}">
                  <a16:creationId xmlns:a16="http://schemas.microsoft.com/office/drawing/2014/main" id="{5A382DC4-9904-441F-872C-CFA6BBAAA5F7}"/>
                </a:ext>
              </a:extLst>
            </p:cNvPr>
            <p:cNvSpPr/>
            <p:nvPr/>
          </p:nvSpPr>
          <p:spPr>
            <a:xfrm rot="10800000">
              <a:off x="3779223" y="2175361"/>
              <a:ext cx="2316778" cy="2316778"/>
            </a:xfrm>
            <a:prstGeom prst="arc">
              <a:avLst>
                <a:gd name="adj1" fmla="val 10816193"/>
                <a:gd name="adj2" fmla="val 70657"/>
              </a:avLst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0" name="Group 29">
              <a:extLst>
                <a:ext uri="{FF2B5EF4-FFF2-40B4-BE49-F238E27FC236}">
                  <a16:creationId xmlns:a16="http://schemas.microsoft.com/office/drawing/2014/main" id="{19D2E223-C680-4F7D-BE17-58DE326D77A8}"/>
                </a:ext>
              </a:extLst>
            </p:cNvPr>
            <p:cNvSpPr/>
            <p:nvPr/>
          </p:nvSpPr>
          <p:spPr>
            <a:xfrm>
              <a:off x="6096000" y="2175361"/>
              <a:ext cx="2316778" cy="2316778"/>
            </a:xfrm>
            <a:prstGeom prst="arc">
              <a:avLst>
                <a:gd name="adj1" fmla="val 10745526"/>
                <a:gd name="adj2" fmla="val 0"/>
              </a:avLst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1" name="Group 30">
              <a:extLst>
                <a:ext uri="{FF2B5EF4-FFF2-40B4-BE49-F238E27FC236}">
                  <a16:creationId xmlns:a16="http://schemas.microsoft.com/office/drawing/2014/main" id="{E4F64EF9-E959-4A84-A891-D967E8491DAD}"/>
                </a:ext>
              </a:extLst>
            </p:cNvPr>
            <p:cNvSpPr/>
            <p:nvPr/>
          </p:nvSpPr>
          <p:spPr>
            <a:xfrm rot="10800000">
              <a:off x="8411896" y="2175361"/>
              <a:ext cx="2316778" cy="2316778"/>
            </a:xfrm>
            <a:prstGeom prst="arc">
              <a:avLst>
                <a:gd name="adj1" fmla="val 10816193"/>
                <a:gd name="adj2" fmla="val 70657"/>
              </a:avLst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cxnSp>
          <p:nvCxnSpPr>
            <p:cNvPr id="35" name="Group 34">
              <a:extLst>
                <a:ext uri="{FF2B5EF4-FFF2-40B4-BE49-F238E27FC236}">
                  <a16:creationId xmlns:a16="http://schemas.microsoft.com/office/drawing/2014/main" id="{E8195894-274B-42F0-84BD-A0A68AD7E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333749"/>
              <a:ext cx="1501775" cy="0"/>
            </a:xfrm>
            <a:prstGeom prst="line">
              <a:avLst/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roup 35">
              <a:extLst>
                <a:ext uri="{FF2B5EF4-FFF2-40B4-BE49-F238E27FC236}">
                  <a16:creationId xmlns:a16="http://schemas.microsoft.com/office/drawing/2014/main" id="{ACDBE878-4A42-4BB5-9EA5-A160927CF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0225" y="3333749"/>
              <a:ext cx="1501775" cy="0"/>
            </a:xfrm>
            <a:prstGeom prst="line">
              <a:avLst/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435552-CD87-4FC9-903D-C5B5420E7D00}"/>
              </a:ext>
            </a:extLst>
          </p:cNvPr>
          <p:cNvGrpSpPr/>
          <p:nvPr/>
        </p:nvGrpSpPr>
        <p:grpSpPr>
          <a:xfrm>
            <a:off x="1745382" y="2455069"/>
            <a:ext cx="1757362" cy="1757362"/>
            <a:chOff x="1740113" y="2455069"/>
            <a:chExt cx="1757362" cy="1757362"/>
          </a:xfrm>
        </p:grpSpPr>
        <p:sp>
          <p:nvSpPr>
            <p:cNvPr id="24" name="Group 23">
              <a:extLst>
                <a:ext uri="{FF2B5EF4-FFF2-40B4-BE49-F238E27FC236}">
                  <a16:creationId xmlns:a16="http://schemas.microsoft.com/office/drawing/2014/main" id="{1A25BDEE-FDD8-4993-8487-09B7E8BD5697}"/>
                </a:ext>
              </a:extLst>
            </p:cNvPr>
            <p:cNvSpPr/>
            <p:nvPr/>
          </p:nvSpPr>
          <p:spPr>
            <a:xfrm>
              <a:off x="1740113" y="2455069"/>
              <a:ext cx="1757362" cy="175736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3C5CE8"/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" name="Group 3">
              <a:extLst>
                <a:ext uri="{FF2B5EF4-FFF2-40B4-BE49-F238E27FC236}">
                  <a16:creationId xmlns:a16="http://schemas.microsoft.com/office/drawing/2014/main" id="{D8910877-A0BE-4BB4-A8F7-A066E07FB02B}"/>
                </a:ext>
              </a:extLst>
            </p:cNvPr>
            <p:cNvSpPr txBox="1"/>
            <p:nvPr/>
          </p:nvSpPr>
          <p:spPr>
            <a:xfrm>
              <a:off x="2058936" y="3458974"/>
              <a:ext cx="1141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rgbClr val="3C5CE8"/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화상 회의</a:t>
              </a:r>
              <a:endParaRPr lang="zh-CN" altLang="en-US" sz="2000" b="1" dirty="0">
                <a:solidFill>
                  <a:srgbClr val="3C5CE8"/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sp>
        <p:nvSpPr>
          <p:cNvPr id="25" name="Group 24">
            <a:extLst>
              <a:ext uri="{FF2B5EF4-FFF2-40B4-BE49-F238E27FC236}">
                <a16:creationId xmlns:a16="http://schemas.microsoft.com/office/drawing/2014/main" id="{5B5CABF6-7862-4BA9-AFB6-6DC6F6764C36}"/>
              </a:ext>
            </a:extLst>
          </p:cNvPr>
          <p:cNvSpPr/>
          <p:nvPr/>
        </p:nvSpPr>
        <p:spPr>
          <a:xfrm>
            <a:off x="4062388" y="2455069"/>
            <a:ext cx="1757362" cy="1757362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8" name="Group 47">
            <a:extLst>
              <a:ext uri="{FF2B5EF4-FFF2-40B4-BE49-F238E27FC236}">
                <a16:creationId xmlns:a16="http://schemas.microsoft.com/office/drawing/2014/main" id="{E2B55F80-5BB9-45E0-82D3-EC14C75B7577}"/>
              </a:ext>
            </a:extLst>
          </p:cNvPr>
          <p:cNvSpPr txBox="1"/>
          <p:nvPr/>
        </p:nvSpPr>
        <p:spPr>
          <a:xfrm>
            <a:off x="4631907" y="3458974"/>
            <a:ext cx="633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3C5CE8"/>
                </a:solidFill>
                <a:latin typeface="SUIT SemiBold" pitchFamily="2" charset="-127"/>
                <a:ea typeface="SUIT SemiBold" pitchFamily="2" charset="-127"/>
                <a:cs typeface="함초롬돋움" panose="02030504000101010101" pitchFamily="18" charset="-127"/>
                <a:sym typeface="Arial" pitchFamily="2" charset="-122"/>
              </a:rPr>
              <a:t>채팅</a:t>
            </a:r>
            <a:endParaRPr lang="zh-CN" altLang="en-US" sz="2000" b="1" dirty="0">
              <a:solidFill>
                <a:srgbClr val="3C5CE8"/>
              </a:solidFill>
              <a:latin typeface="SUIT Semi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6" name="Group 25">
            <a:extLst>
              <a:ext uri="{FF2B5EF4-FFF2-40B4-BE49-F238E27FC236}">
                <a16:creationId xmlns:a16="http://schemas.microsoft.com/office/drawing/2014/main" id="{641D4CDE-34DF-47E3-B61D-D86CDD440882}"/>
              </a:ext>
            </a:extLst>
          </p:cNvPr>
          <p:cNvSpPr/>
          <p:nvPr/>
        </p:nvSpPr>
        <p:spPr>
          <a:xfrm>
            <a:off x="6385377" y="2455069"/>
            <a:ext cx="1757362" cy="1757362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9" name="Group 48">
            <a:extLst>
              <a:ext uri="{FF2B5EF4-FFF2-40B4-BE49-F238E27FC236}">
                <a16:creationId xmlns:a16="http://schemas.microsoft.com/office/drawing/2014/main" id="{7094C5F3-1DC3-44F8-92DF-27B313A81289}"/>
              </a:ext>
            </a:extLst>
          </p:cNvPr>
          <p:cNvSpPr txBox="1"/>
          <p:nvPr/>
        </p:nvSpPr>
        <p:spPr>
          <a:xfrm>
            <a:off x="6833089" y="3458974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3C5CE8"/>
                </a:solidFill>
                <a:latin typeface="SUIT SemiBold" pitchFamily="2" charset="-127"/>
                <a:ea typeface="SUIT SemiBold" pitchFamily="2" charset="-127"/>
                <a:cs typeface="함초롬돋움" panose="02030504000101010101" pitchFamily="18" charset="-127"/>
                <a:sym typeface="Arial" pitchFamily="2" charset="-122"/>
              </a:rPr>
              <a:t>캐릭터</a:t>
            </a:r>
            <a:endParaRPr lang="zh-CN" altLang="en-US" sz="2000" b="1" dirty="0">
              <a:solidFill>
                <a:srgbClr val="3C5CE8"/>
              </a:solidFill>
              <a:latin typeface="SUIT Semi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7" name="Group 26">
            <a:extLst>
              <a:ext uri="{FF2B5EF4-FFF2-40B4-BE49-F238E27FC236}">
                <a16:creationId xmlns:a16="http://schemas.microsoft.com/office/drawing/2014/main" id="{1C791694-5433-4497-AABE-25EC486DA0DF}"/>
              </a:ext>
            </a:extLst>
          </p:cNvPr>
          <p:cNvSpPr/>
          <p:nvPr/>
        </p:nvSpPr>
        <p:spPr>
          <a:xfrm>
            <a:off x="8708008" y="2455069"/>
            <a:ext cx="1757362" cy="1757362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0" name="Group 49">
            <a:extLst>
              <a:ext uri="{FF2B5EF4-FFF2-40B4-BE49-F238E27FC236}">
                <a16:creationId xmlns:a16="http://schemas.microsoft.com/office/drawing/2014/main" id="{06020FB7-99C9-43A7-A185-446244B107E9}"/>
              </a:ext>
            </a:extLst>
          </p:cNvPr>
          <p:cNvSpPr txBox="1"/>
          <p:nvPr/>
        </p:nvSpPr>
        <p:spPr>
          <a:xfrm>
            <a:off x="9055597" y="3458974"/>
            <a:ext cx="1082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3C5CE8"/>
                </a:solidFill>
                <a:latin typeface="SUIT SemiBold" pitchFamily="2" charset="-127"/>
                <a:ea typeface="SUIT SemiBold" pitchFamily="2" charset="-127"/>
                <a:cs typeface="함초롬돋움" panose="02030504000101010101" pitchFamily="18" charset="-127"/>
                <a:sym typeface="Arial" pitchFamily="2" charset="-122"/>
              </a:rPr>
              <a:t>가상환경</a:t>
            </a:r>
            <a:endParaRPr lang="zh-CN" altLang="en-US" sz="2000" b="1" dirty="0">
              <a:solidFill>
                <a:srgbClr val="3C5CE8"/>
              </a:solidFill>
              <a:latin typeface="SUIT Semi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1" name="Google Shape;173;p4">
            <a:extLst>
              <a:ext uri="{FF2B5EF4-FFF2-40B4-BE49-F238E27FC236}">
                <a16:creationId xmlns:a16="http://schemas.microsoft.com/office/drawing/2014/main" id="{BCDF3ED7-3BE4-D16C-375E-BAEB58347500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22" name="Google Shape;174;p4">
            <a:extLst>
              <a:ext uri="{FF2B5EF4-FFF2-40B4-BE49-F238E27FC236}">
                <a16:creationId xmlns:a16="http://schemas.microsoft.com/office/drawing/2014/main" id="{6EDCEFF6-1FA5-8ECE-8E9E-14F312F04028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유사 플랫폼 서비스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EA23CE7-E2A2-8F39-77DB-D7D1FC6C9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23" y="2734162"/>
            <a:ext cx="752250" cy="67502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91BFD7D-58C9-51F1-A9E4-EF8EBAF2E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31" y="2724831"/>
            <a:ext cx="815886" cy="73216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CF2FE73-6E99-8C7F-C604-2ADA2D039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446" y="2811443"/>
            <a:ext cx="628650" cy="59626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42A62EE-DAA1-33AA-76B2-1B6E6619D7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79" y="2620070"/>
            <a:ext cx="752250" cy="9337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154772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"/>
          <p:cNvSpPr/>
          <p:nvPr/>
        </p:nvSpPr>
        <p:spPr>
          <a:xfrm>
            <a:off x="1884804" y="-735537"/>
            <a:ext cx="8285559" cy="8254432"/>
          </a:xfrm>
          <a:prstGeom prst="ellipse">
            <a:avLst/>
          </a:prstGeom>
          <a:solidFill>
            <a:srgbClr val="3C5CE8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2669073" y="57366"/>
            <a:ext cx="6723915" cy="6723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31CE2-28A3-62A9-E82F-4B1F64E942B7}"/>
              </a:ext>
            </a:extLst>
          </p:cNvPr>
          <p:cNvSpPr txBox="1"/>
          <p:nvPr/>
        </p:nvSpPr>
        <p:spPr>
          <a:xfrm>
            <a:off x="2886636" y="2333521"/>
            <a:ext cx="6418728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온라인 회의의 </a:t>
            </a:r>
            <a:endParaRPr lang="en-US" altLang="ko-KR" sz="400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장점을 </a:t>
            </a:r>
            <a:r>
              <a:rPr lang="en-US" altLang="ko-KR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‘</a:t>
            </a:r>
            <a:r>
              <a:rPr lang="ko-KR" altLang="en-US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극대화</a:t>
            </a:r>
            <a:r>
              <a:rPr lang="en-US" altLang="ko-KR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’</a:t>
            </a:r>
            <a:r>
              <a:rPr lang="ko-KR" altLang="en-US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 할 수 있다면</a:t>
            </a:r>
            <a:r>
              <a:rPr lang="en-US" altLang="ko-KR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?</a:t>
            </a:r>
            <a:endParaRPr lang="en-US" altLang="ko-KR" sz="400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</p:spTree>
  </p:cSld>
  <p:clrMapOvr>
    <a:masterClrMapping/>
  </p:clrMapOvr>
  <p:transition spd="slow" advClick="0" advTm="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3988446" y="71021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F O U R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30751736-11AF-404E-AF32-4FC5F21C4819}"/>
              </a:ext>
            </a:extLst>
          </p:cNvPr>
          <p:cNvGrpSpPr/>
          <p:nvPr/>
        </p:nvGrpSpPr>
        <p:grpSpPr>
          <a:xfrm flipH="1">
            <a:off x="667718" y="3012397"/>
            <a:ext cx="5200239" cy="833206"/>
            <a:chOff x="6411993" y="1684020"/>
            <a:chExt cx="5200239" cy="833206"/>
          </a:xfrm>
        </p:grpSpPr>
        <p:sp>
          <p:nvSpPr>
            <p:cNvPr id="9" name="Group 23">
              <a:extLst>
                <a:ext uri="{FF2B5EF4-FFF2-40B4-BE49-F238E27FC236}">
                  <a16:creationId xmlns:a16="http://schemas.microsoft.com/office/drawing/2014/main" id="{B251D3C5-FC61-6DE2-D39D-5FFAFAED77CC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" name="Group 21">
              <a:extLst>
                <a:ext uri="{FF2B5EF4-FFF2-40B4-BE49-F238E27FC236}">
                  <a16:creationId xmlns:a16="http://schemas.microsoft.com/office/drawing/2014/main" id="{3998CD70-8A07-F85C-AAD6-D616FE42A2CF}"/>
                </a:ext>
              </a:extLst>
            </p:cNvPr>
            <p:cNvSpPr/>
            <p:nvPr/>
          </p:nvSpPr>
          <p:spPr>
            <a:xfrm>
              <a:off x="7661083" y="1726161"/>
              <a:ext cx="3951149" cy="774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기술 설명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026D647-3C75-6EFB-4DF7-54D8E964F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86" y="3067275"/>
            <a:ext cx="723450" cy="72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0620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시연영상</a:t>
            </a:r>
          </a:p>
        </p:txBody>
      </p:sp>
      <p:pic>
        <p:nvPicPr>
          <p:cNvPr id="8" name="녹화_2022_10_31_01_10_52_870">
            <a:hlinkClick r:id="" action="ppaction://media"/>
            <a:extLst>
              <a:ext uri="{FF2B5EF4-FFF2-40B4-BE49-F238E27FC236}">
                <a16:creationId xmlns:a16="http://schemas.microsoft.com/office/drawing/2014/main" id="{A3AAED43-E25C-79DA-28BA-27EC20ABA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237" y="1264591"/>
            <a:ext cx="8899525" cy="4999037"/>
          </a:xfrm>
          <a:prstGeom prst="rect">
            <a:avLst/>
          </a:prstGeom>
        </p:spPr>
      </p:pic>
      <p:sp>
        <p:nvSpPr>
          <p:cNvPr id="9" name="Google Shape;174;p4">
            <a:extLst>
              <a:ext uri="{FF2B5EF4-FFF2-40B4-BE49-F238E27FC236}">
                <a16:creationId xmlns:a16="http://schemas.microsoft.com/office/drawing/2014/main" id="{2BA55E7B-E29F-887D-D4E9-0EA6402EACB2}"/>
              </a:ext>
            </a:extLst>
          </p:cNvPr>
          <p:cNvSpPr txBox="1"/>
          <p:nvPr/>
        </p:nvSpPr>
        <p:spPr>
          <a:xfrm flipH="1">
            <a:off x="-1" y="6263628"/>
            <a:ext cx="6951306" cy="59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  <a:hlinkClick r:id="rId6"/>
              </a:rPr>
              <a:t>영상주소</a:t>
            </a:r>
            <a:endParaRPr lang="ko-KR" altLang="en-US"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729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A73ABC-36F2-A5F2-5048-A03B0A8E0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75" y="66024"/>
            <a:ext cx="8871527" cy="67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4650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val 3">
            <a:extLst>
              <a:ext uri="{FF2B5EF4-FFF2-40B4-BE49-F238E27FC236}">
                <a16:creationId xmlns:a16="http://schemas.microsoft.com/office/drawing/2014/main" id="{E74955F7-7C6E-F6F2-0530-3746B9320B77}"/>
              </a:ext>
            </a:extLst>
          </p:cNvPr>
          <p:cNvSpPr/>
          <p:nvPr/>
        </p:nvSpPr>
        <p:spPr>
          <a:xfrm>
            <a:off x="1080533" y="3926993"/>
            <a:ext cx="2258284" cy="22582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69" name="Group 98">
            <a:extLst>
              <a:ext uri="{FF2B5EF4-FFF2-40B4-BE49-F238E27FC236}">
                <a16:creationId xmlns:a16="http://schemas.microsoft.com/office/drawing/2014/main" id="{8AA7E9DB-9EEB-01FA-EE63-4B59C16295ED}"/>
              </a:ext>
            </a:extLst>
          </p:cNvPr>
          <p:cNvSpPr/>
          <p:nvPr/>
        </p:nvSpPr>
        <p:spPr>
          <a:xfrm flipH="1">
            <a:off x="1487608" y="4334070"/>
            <a:ext cx="1444134" cy="1444134"/>
          </a:xfrm>
          <a:custGeom>
            <a:avLst/>
            <a:gdLst>
              <a:gd name="connsiteX0" fmla="*/ 0 w 2104265"/>
              <a:gd name="connsiteY0" fmla="*/ 1052133 h 2104265"/>
              <a:gd name="connsiteX1" fmla="*/ 1052133 w 2104265"/>
              <a:gd name="connsiteY1" fmla="*/ 0 h 2104265"/>
              <a:gd name="connsiteX2" fmla="*/ 2104266 w 2104265"/>
              <a:gd name="connsiteY2" fmla="*/ 1052133 h 2104265"/>
              <a:gd name="connsiteX3" fmla="*/ 1052133 w 2104265"/>
              <a:gd name="connsiteY3" fmla="*/ 2104266 h 2104265"/>
              <a:gd name="connsiteX4" fmla="*/ 0 w 2104265"/>
              <a:gd name="connsiteY4" fmla="*/ 1052133 h 21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265" h="2104265">
                <a:moveTo>
                  <a:pt x="0" y="1052133"/>
                </a:moveTo>
                <a:cubicBezTo>
                  <a:pt x="0" y="471056"/>
                  <a:pt x="471056" y="0"/>
                  <a:pt x="1052133" y="0"/>
                </a:cubicBezTo>
                <a:cubicBezTo>
                  <a:pt x="1633210" y="0"/>
                  <a:pt x="2104266" y="471056"/>
                  <a:pt x="2104266" y="1052133"/>
                </a:cubicBezTo>
                <a:cubicBezTo>
                  <a:pt x="2104266" y="1633210"/>
                  <a:pt x="1633210" y="2104266"/>
                  <a:pt x="1052133" y="2104266"/>
                </a:cubicBezTo>
                <a:cubicBezTo>
                  <a:pt x="471056" y="2104266"/>
                  <a:pt x="0" y="1633210"/>
                  <a:pt x="0" y="1052133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9BA2B0F-B76B-F781-C119-35EE4210910A}"/>
              </a:ext>
            </a:extLst>
          </p:cNvPr>
          <p:cNvGrpSpPr/>
          <p:nvPr/>
        </p:nvGrpSpPr>
        <p:grpSpPr>
          <a:xfrm>
            <a:off x="1070004" y="1432395"/>
            <a:ext cx="2258284" cy="2258283"/>
            <a:chOff x="6194178" y="1289789"/>
            <a:chExt cx="2258284" cy="2258283"/>
          </a:xfrm>
        </p:grpSpPr>
        <p:sp>
          <p:nvSpPr>
            <p:cNvPr id="65" name="Oval 3">
              <a:extLst>
                <a:ext uri="{FF2B5EF4-FFF2-40B4-BE49-F238E27FC236}">
                  <a16:creationId xmlns:a16="http://schemas.microsoft.com/office/drawing/2014/main" id="{C33ACFF4-CDEC-ADEE-3AF7-C3A3BA22B019}"/>
                </a:ext>
              </a:extLst>
            </p:cNvPr>
            <p:cNvSpPr/>
            <p:nvPr/>
          </p:nvSpPr>
          <p:spPr>
            <a:xfrm>
              <a:off x="6194178" y="1289789"/>
              <a:ext cx="2258284" cy="2258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66" name="Group 98">
              <a:extLst>
                <a:ext uri="{FF2B5EF4-FFF2-40B4-BE49-F238E27FC236}">
                  <a16:creationId xmlns:a16="http://schemas.microsoft.com/office/drawing/2014/main" id="{85DCD0B9-3DF9-F2F7-D749-DFA2F1D1B64C}"/>
                </a:ext>
              </a:extLst>
            </p:cNvPr>
            <p:cNvSpPr/>
            <p:nvPr/>
          </p:nvSpPr>
          <p:spPr>
            <a:xfrm flipH="1">
              <a:off x="6601254" y="1696866"/>
              <a:ext cx="1444134" cy="1444134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DA50C1D-91A2-D0AB-3B47-E0226B474D77}"/>
              </a:ext>
            </a:extLst>
          </p:cNvPr>
          <p:cNvGrpSpPr/>
          <p:nvPr/>
        </p:nvGrpSpPr>
        <p:grpSpPr>
          <a:xfrm>
            <a:off x="6183649" y="1432395"/>
            <a:ext cx="2258284" cy="2258283"/>
            <a:chOff x="6194178" y="1289789"/>
            <a:chExt cx="2258284" cy="2258283"/>
          </a:xfrm>
        </p:grpSpPr>
        <p:sp>
          <p:nvSpPr>
            <p:cNvPr id="61" name="Oval 3">
              <a:extLst>
                <a:ext uri="{FF2B5EF4-FFF2-40B4-BE49-F238E27FC236}">
                  <a16:creationId xmlns:a16="http://schemas.microsoft.com/office/drawing/2014/main" id="{4F21C180-F073-1CA5-1E5F-19423B5FA023}"/>
                </a:ext>
              </a:extLst>
            </p:cNvPr>
            <p:cNvSpPr/>
            <p:nvPr/>
          </p:nvSpPr>
          <p:spPr>
            <a:xfrm>
              <a:off x="6194178" y="1289789"/>
              <a:ext cx="2258284" cy="2258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62" name="Group 98">
              <a:extLst>
                <a:ext uri="{FF2B5EF4-FFF2-40B4-BE49-F238E27FC236}">
                  <a16:creationId xmlns:a16="http://schemas.microsoft.com/office/drawing/2014/main" id="{4A5202A5-4003-5E83-ECAC-D55659C8E774}"/>
                </a:ext>
              </a:extLst>
            </p:cNvPr>
            <p:cNvSpPr/>
            <p:nvPr/>
          </p:nvSpPr>
          <p:spPr>
            <a:xfrm flipH="1">
              <a:off x="6601254" y="1696866"/>
              <a:ext cx="1444134" cy="1444134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60" name="Oval 3">
            <a:extLst>
              <a:ext uri="{FF2B5EF4-FFF2-40B4-BE49-F238E27FC236}">
                <a16:creationId xmlns:a16="http://schemas.microsoft.com/office/drawing/2014/main" id="{82AF5976-A9E7-B9D1-1EEF-04C7EEB9256A}"/>
              </a:ext>
            </a:extLst>
          </p:cNvPr>
          <p:cNvSpPr/>
          <p:nvPr/>
        </p:nvSpPr>
        <p:spPr>
          <a:xfrm>
            <a:off x="6194178" y="3926993"/>
            <a:ext cx="2258284" cy="22582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</a:t>
            </a:r>
            <a:r>
              <a:rPr lang="ko-KR" altLang="en-US" sz="325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설명</a:t>
            </a: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 </a:t>
            </a:r>
            <a:r>
              <a:rPr lang="en-US" altLang="ko-KR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- XR</a:t>
            </a:r>
            <a:endParaRPr lang="ko-KR" altLang="en-US"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6" name="Group 89">
            <a:extLst>
              <a:ext uri="{FF2B5EF4-FFF2-40B4-BE49-F238E27FC236}">
                <a16:creationId xmlns:a16="http://schemas.microsoft.com/office/drawing/2014/main" id="{18A37FAA-D7D4-2CE3-7F37-00B9FB33841C}"/>
              </a:ext>
            </a:extLst>
          </p:cNvPr>
          <p:cNvSpPr txBox="1"/>
          <p:nvPr/>
        </p:nvSpPr>
        <p:spPr>
          <a:xfrm>
            <a:off x="8522154" y="2332484"/>
            <a:ext cx="2738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실시간 채팅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47" name="Group 98">
            <a:extLst>
              <a:ext uri="{FF2B5EF4-FFF2-40B4-BE49-F238E27FC236}">
                <a16:creationId xmlns:a16="http://schemas.microsoft.com/office/drawing/2014/main" id="{DA1F16B4-7E17-92E6-E311-4CC8AF65B0B5}"/>
              </a:ext>
            </a:extLst>
          </p:cNvPr>
          <p:cNvSpPr/>
          <p:nvPr/>
        </p:nvSpPr>
        <p:spPr>
          <a:xfrm flipH="1">
            <a:off x="6601254" y="4334070"/>
            <a:ext cx="1444134" cy="1444134"/>
          </a:xfrm>
          <a:custGeom>
            <a:avLst/>
            <a:gdLst>
              <a:gd name="connsiteX0" fmla="*/ 0 w 2104265"/>
              <a:gd name="connsiteY0" fmla="*/ 1052133 h 2104265"/>
              <a:gd name="connsiteX1" fmla="*/ 1052133 w 2104265"/>
              <a:gd name="connsiteY1" fmla="*/ 0 h 2104265"/>
              <a:gd name="connsiteX2" fmla="*/ 2104266 w 2104265"/>
              <a:gd name="connsiteY2" fmla="*/ 1052133 h 2104265"/>
              <a:gd name="connsiteX3" fmla="*/ 1052133 w 2104265"/>
              <a:gd name="connsiteY3" fmla="*/ 2104266 h 2104265"/>
              <a:gd name="connsiteX4" fmla="*/ 0 w 2104265"/>
              <a:gd name="connsiteY4" fmla="*/ 1052133 h 21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265" h="2104265">
                <a:moveTo>
                  <a:pt x="0" y="1052133"/>
                </a:moveTo>
                <a:cubicBezTo>
                  <a:pt x="0" y="471056"/>
                  <a:pt x="471056" y="0"/>
                  <a:pt x="1052133" y="0"/>
                </a:cubicBezTo>
                <a:cubicBezTo>
                  <a:pt x="1633210" y="0"/>
                  <a:pt x="2104266" y="471056"/>
                  <a:pt x="2104266" y="1052133"/>
                </a:cubicBezTo>
                <a:cubicBezTo>
                  <a:pt x="2104266" y="1633210"/>
                  <a:pt x="1633210" y="2104266"/>
                  <a:pt x="1052133" y="2104266"/>
                </a:cubicBezTo>
                <a:cubicBezTo>
                  <a:pt x="471056" y="2104266"/>
                  <a:pt x="0" y="1633210"/>
                  <a:pt x="0" y="1052133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96">
            <a:extLst>
              <a:ext uri="{FF2B5EF4-FFF2-40B4-BE49-F238E27FC236}">
                <a16:creationId xmlns:a16="http://schemas.microsoft.com/office/drawing/2014/main" id="{C3A593C9-520F-FB67-DD8D-DC5A3B541ECA}"/>
              </a:ext>
            </a:extLst>
          </p:cNvPr>
          <p:cNvSpPr txBox="1"/>
          <p:nvPr/>
        </p:nvSpPr>
        <p:spPr>
          <a:xfrm>
            <a:off x="8522154" y="4494141"/>
            <a:ext cx="3131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맵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&amp;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캐릭터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크리에이팅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C6F25B2-36A0-6E06-CE5A-3FFC580496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26" y="1975785"/>
            <a:ext cx="1070098" cy="107009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818976C-D19C-E61A-A2CE-748D0FD793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53" y="1987965"/>
            <a:ext cx="1225135" cy="122513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84923A-8423-BA6A-4755-DB89E9531B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94" y="4523612"/>
            <a:ext cx="1018277" cy="1018277"/>
          </a:xfrm>
          <a:prstGeom prst="rect">
            <a:avLst/>
          </a:prstGeom>
        </p:spPr>
      </p:pic>
      <p:sp>
        <p:nvSpPr>
          <p:cNvPr id="68" name="Group 89">
            <a:extLst>
              <a:ext uri="{FF2B5EF4-FFF2-40B4-BE49-F238E27FC236}">
                <a16:creationId xmlns:a16="http://schemas.microsoft.com/office/drawing/2014/main" id="{4EB73BC2-744D-8323-7F31-3F114834D1BC}"/>
              </a:ext>
            </a:extLst>
          </p:cNvPr>
          <p:cNvSpPr txBox="1"/>
          <p:nvPr/>
        </p:nvSpPr>
        <p:spPr>
          <a:xfrm>
            <a:off x="3425649" y="2218447"/>
            <a:ext cx="2738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화상 채팅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ED87F-8C67-B089-81C0-46E87277BFE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47" y="4523612"/>
            <a:ext cx="966197" cy="966197"/>
          </a:xfrm>
          <a:prstGeom prst="rect">
            <a:avLst/>
          </a:prstGeom>
        </p:spPr>
      </p:pic>
      <p:sp>
        <p:nvSpPr>
          <p:cNvPr id="6" name="Group 89">
            <a:extLst>
              <a:ext uri="{FF2B5EF4-FFF2-40B4-BE49-F238E27FC236}">
                <a16:creationId xmlns:a16="http://schemas.microsoft.com/office/drawing/2014/main" id="{658FA210-E286-C5F5-D69E-B9D7CBF50F89}"/>
              </a:ext>
            </a:extLst>
          </p:cNvPr>
          <p:cNvSpPr txBox="1"/>
          <p:nvPr/>
        </p:nvSpPr>
        <p:spPr>
          <a:xfrm>
            <a:off x="3421021" y="4714322"/>
            <a:ext cx="2738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회의실 관리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24740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설명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ABEA5B-7C00-6485-2668-CDC225502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39" y="1284628"/>
            <a:ext cx="4425727" cy="2590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4FD729-26BB-8D4C-F6F6-4DDD005F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38" y="4016627"/>
            <a:ext cx="4425727" cy="25909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C0301C-037C-BB81-C92F-64A29A8B2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33" y="1284628"/>
            <a:ext cx="4416313" cy="2590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071FF9-55D3-635B-1B58-49A31BD15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23" y="4016627"/>
            <a:ext cx="4464923" cy="25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3557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설명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2DADC72-F262-BA6E-BFCE-B2ACD4F1A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7" y="1225303"/>
            <a:ext cx="10548566" cy="5130489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9A50507-84C4-E596-89B5-BBB1FB114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" y="1439824"/>
            <a:ext cx="9685177" cy="513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9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CB78A2AC-DE31-422F-9067-9EB941976D62}"/>
              </a:ext>
            </a:extLst>
          </p:cNvPr>
          <p:cNvSpPr/>
          <p:nvPr/>
        </p:nvSpPr>
        <p:spPr>
          <a:xfrm>
            <a:off x="3691814" y="1644343"/>
            <a:ext cx="1645920" cy="1418897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2F10D8-1883-484A-942F-2C4BA7BAEF24}"/>
              </a:ext>
            </a:extLst>
          </p:cNvPr>
          <p:cNvGrpSpPr/>
          <p:nvPr/>
        </p:nvGrpSpPr>
        <p:grpSpPr>
          <a:xfrm>
            <a:off x="-124713" y="1898897"/>
            <a:ext cx="3679367" cy="909788"/>
            <a:chOff x="-204647" y="1898897"/>
            <a:chExt cx="3679367" cy="909788"/>
          </a:xfrm>
        </p:grpSpPr>
        <p:cxnSp>
          <p:nvCxnSpPr>
            <p:cNvPr id="7" name="Group 6">
              <a:extLst>
                <a:ext uri="{FF2B5EF4-FFF2-40B4-BE49-F238E27FC236}">
                  <a16:creationId xmlns:a16="http://schemas.microsoft.com/office/drawing/2014/main" id="{3C078AE8-023C-4A44-B79E-407C874B6648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20" y="2353791"/>
              <a:ext cx="990600" cy="0"/>
            </a:xfrm>
            <a:prstGeom prst="line">
              <a:avLst/>
            </a:prstGeom>
            <a:ln w="12700">
              <a:solidFill>
                <a:srgbClr val="3C5CE8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47C102-2808-4E4C-9CAA-C19C9E0FCD21}"/>
                </a:ext>
              </a:extLst>
            </p:cNvPr>
            <p:cNvGrpSpPr/>
            <p:nvPr/>
          </p:nvGrpSpPr>
          <p:grpSpPr>
            <a:xfrm>
              <a:off x="-204647" y="1898897"/>
              <a:ext cx="2551607" cy="909788"/>
              <a:chOff x="1157468" y="3244334"/>
              <a:chExt cx="2551607" cy="909788"/>
            </a:xfrm>
          </p:grpSpPr>
          <p:sp>
            <p:nvSpPr>
              <p:cNvPr id="8" name="Group 7">
                <a:extLst>
                  <a:ext uri="{FF2B5EF4-FFF2-40B4-BE49-F238E27FC236}">
                    <a16:creationId xmlns:a16="http://schemas.microsoft.com/office/drawing/2014/main" id="{558BF02C-3EC2-4F8E-A340-F8834646B373}"/>
                  </a:ext>
                </a:extLst>
              </p:cNvPr>
              <p:cNvSpPr txBox="1"/>
              <p:nvPr/>
            </p:nvSpPr>
            <p:spPr>
              <a:xfrm>
                <a:off x="2567417" y="3244334"/>
                <a:ext cx="11416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rgbClr val="3C5CE8"/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</a:rPr>
                  <a:t>소켓 통신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" name="Group 8">
                <a:extLst>
                  <a:ext uri="{FF2B5EF4-FFF2-40B4-BE49-F238E27FC236}">
                    <a16:creationId xmlns:a16="http://schemas.microsoft.com/office/drawing/2014/main" id="{5001AEDF-A212-4037-9B6B-502B15EB1143}"/>
                  </a:ext>
                </a:extLst>
              </p:cNvPr>
              <p:cNvSpPr txBox="1"/>
              <p:nvPr/>
            </p:nvSpPr>
            <p:spPr>
              <a:xfrm>
                <a:off x="1157468" y="3569347"/>
                <a:ext cx="25516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회의에서 주고 받은 </a:t>
                </a:r>
                <a:endPara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endParaRPr>
              </a:p>
              <a:p>
                <a:pPr algn="r"/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 음성 데이터 처리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993584-D1BC-4748-AA25-906DF97BB5DF}"/>
              </a:ext>
            </a:extLst>
          </p:cNvPr>
          <p:cNvGrpSpPr/>
          <p:nvPr/>
        </p:nvGrpSpPr>
        <p:grpSpPr>
          <a:xfrm>
            <a:off x="5002454" y="2401418"/>
            <a:ext cx="5470947" cy="1418897"/>
            <a:chOff x="5273040" y="2401418"/>
            <a:chExt cx="5470947" cy="1418897"/>
          </a:xfrm>
        </p:grpSpPr>
        <p:sp>
          <p:nvSpPr>
            <p:cNvPr id="15" name="Group 14">
              <a:extLst>
                <a:ext uri="{FF2B5EF4-FFF2-40B4-BE49-F238E27FC236}">
                  <a16:creationId xmlns:a16="http://schemas.microsoft.com/office/drawing/2014/main" id="{77BFB71F-D5B6-4BD7-87D1-A413277FC5AC}"/>
                </a:ext>
              </a:extLst>
            </p:cNvPr>
            <p:cNvSpPr/>
            <p:nvPr/>
          </p:nvSpPr>
          <p:spPr>
            <a:xfrm>
              <a:off x="5273040" y="2401418"/>
              <a:ext cx="1645920" cy="141889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B2827E-115D-4A8B-89EF-40CDF476AA75}"/>
                </a:ext>
              </a:extLst>
            </p:cNvPr>
            <p:cNvGrpSpPr/>
            <p:nvPr/>
          </p:nvGrpSpPr>
          <p:grpSpPr>
            <a:xfrm flipH="1">
              <a:off x="7018323" y="2655972"/>
              <a:ext cx="3725664" cy="909788"/>
              <a:chOff x="-250944" y="1898897"/>
              <a:chExt cx="3725664" cy="909788"/>
            </a:xfrm>
          </p:grpSpPr>
          <p:cxnSp>
            <p:nvCxnSpPr>
              <p:cNvPr id="44" name="Group 43">
                <a:extLst>
                  <a:ext uri="{FF2B5EF4-FFF2-40B4-BE49-F238E27FC236}">
                    <a16:creationId xmlns:a16="http://schemas.microsoft.com/office/drawing/2014/main" id="{734705E5-E9D4-4F88-B0B8-F3BABD35D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4120" y="2353791"/>
                <a:ext cx="990600" cy="0"/>
              </a:xfrm>
              <a:prstGeom prst="line">
                <a:avLst/>
              </a:prstGeom>
              <a:ln w="12700">
                <a:solidFill>
                  <a:srgbClr val="3C5CE8"/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55CCA85-32EF-4F0B-AC49-42F7C24E4B01}"/>
                  </a:ext>
                </a:extLst>
              </p:cNvPr>
              <p:cNvGrpSpPr/>
              <p:nvPr/>
            </p:nvGrpSpPr>
            <p:grpSpPr>
              <a:xfrm>
                <a:off x="-250944" y="1898897"/>
                <a:ext cx="2551606" cy="909788"/>
                <a:chOff x="1111171" y="3244334"/>
                <a:chExt cx="2551606" cy="909788"/>
              </a:xfrm>
            </p:grpSpPr>
            <p:sp>
              <p:nvSpPr>
                <p:cNvPr id="46" name="Group 45">
                  <a:extLst>
                    <a:ext uri="{FF2B5EF4-FFF2-40B4-BE49-F238E27FC236}">
                      <a16:creationId xmlns:a16="http://schemas.microsoft.com/office/drawing/2014/main" id="{57A19CDA-E55C-45B3-9B6E-F23135432871}"/>
                    </a:ext>
                  </a:extLst>
                </p:cNvPr>
                <p:cNvSpPr txBox="1"/>
                <p:nvPr/>
              </p:nvSpPr>
              <p:spPr>
                <a:xfrm>
                  <a:off x="2200515" y="3244334"/>
                  <a:ext cx="1462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3C5CE8"/>
                      </a:solidFill>
                      <a:effectLst/>
                      <a:uLnTx/>
                      <a:uFillTx/>
                      <a:latin typeface="SUIT Medium" pitchFamily="2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AI </a:t>
                  </a:r>
                  <a:r>
                    <a:rPr kumimoji="0" lang="ko-KR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3C5CE8"/>
                      </a:solidFill>
                      <a:effectLst/>
                      <a:uLnTx/>
                      <a:uFillTx/>
                      <a:latin typeface="SUIT Medium" pitchFamily="2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기술 적용</a:t>
                  </a:r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C5CE8"/>
                    </a:solidFill>
                    <a:effectLst/>
                    <a:uLnTx/>
                    <a:uFillTx/>
                    <a:latin typeface="SUIT Medium" pitchFamily="2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</p:txBody>
            </p:sp>
            <p:sp>
              <p:nvSpPr>
                <p:cNvPr id="47" name="Group 46">
                  <a:extLst>
                    <a:ext uri="{FF2B5EF4-FFF2-40B4-BE49-F238E27FC236}">
                      <a16:creationId xmlns:a16="http://schemas.microsoft.com/office/drawing/2014/main" id="{AA4A327B-4045-45BB-AC2C-1EB88763EDCA}"/>
                    </a:ext>
                  </a:extLst>
                </p:cNvPr>
                <p:cNvSpPr txBox="1"/>
                <p:nvPr/>
              </p:nvSpPr>
              <p:spPr>
                <a:xfrm>
                  <a:off x="1111171" y="3569347"/>
                  <a:ext cx="255160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 pitchFamily="2" charset="-127"/>
                      <a:ea typeface="SUIT Medium" pitchFamily="2" charset="-127"/>
                      <a:cs typeface="함초롬돋움" panose="02030504000101010101" pitchFamily="18" charset="-127"/>
                      <a:sym typeface="Arial" pitchFamily="2" charset="-122"/>
                    </a:rPr>
                    <a:t>받아온 음성 데이터 서버를 통해</a:t>
                  </a:r>
                  <a:r>
                    <a: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 pitchFamily="2" charset="-127"/>
                      <a:ea typeface="SUIT Medium" pitchFamily="2" charset="-127"/>
                      <a:cs typeface="함초롬돋움" panose="02030504000101010101" pitchFamily="18" charset="-127"/>
                      <a:sym typeface="Arial" pitchFamily="2" charset="-122"/>
                    </a:rPr>
                    <a:t> AI </a:t>
                  </a:r>
                  <a:r>
                    <a:rPr lang="ko-KR" alt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 pitchFamily="2" charset="-127"/>
                      <a:ea typeface="SUIT Medium" pitchFamily="2" charset="-127"/>
                      <a:cs typeface="함초롬돋움" panose="02030504000101010101" pitchFamily="18" charset="-127"/>
                      <a:sym typeface="Arial" pitchFamily="2" charset="-122"/>
                    </a:rPr>
                    <a:t>모델을 이용해 처리</a:t>
                  </a:r>
                  <a:endPara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endParaRPr>
                </a:p>
              </p:txBody>
            </p:sp>
          </p:grpSp>
        </p:grpSp>
      </p:grpSp>
      <p:sp>
        <p:nvSpPr>
          <p:cNvPr id="16" name="Group 15">
            <a:extLst>
              <a:ext uri="{FF2B5EF4-FFF2-40B4-BE49-F238E27FC236}">
                <a16:creationId xmlns:a16="http://schemas.microsoft.com/office/drawing/2014/main" id="{CD7B09FB-B0A3-4F9C-BB05-0F9A7B6AB024}"/>
              </a:ext>
            </a:extLst>
          </p:cNvPr>
          <p:cNvSpPr/>
          <p:nvPr/>
        </p:nvSpPr>
        <p:spPr>
          <a:xfrm>
            <a:off x="5002454" y="3852701"/>
            <a:ext cx="1645920" cy="1418897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821BE8-802B-4B6B-ACF3-F9E95EEA70D1}"/>
              </a:ext>
            </a:extLst>
          </p:cNvPr>
          <p:cNvGrpSpPr/>
          <p:nvPr/>
        </p:nvGrpSpPr>
        <p:grpSpPr>
          <a:xfrm>
            <a:off x="1200380" y="4107255"/>
            <a:ext cx="3679364" cy="909788"/>
            <a:chOff x="-204644" y="1898897"/>
            <a:chExt cx="3679364" cy="909788"/>
          </a:xfrm>
        </p:grpSpPr>
        <p:cxnSp>
          <p:nvCxnSpPr>
            <p:cNvPr id="39" name="Group 38">
              <a:extLst>
                <a:ext uri="{FF2B5EF4-FFF2-40B4-BE49-F238E27FC236}">
                  <a16:creationId xmlns:a16="http://schemas.microsoft.com/office/drawing/2014/main" id="{C9C344C2-B042-41F0-8BBB-2A5EF5BB7DCD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20" y="2353791"/>
              <a:ext cx="990600" cy="0"/>
            </a:xfrm>
            <a:prstGeom prst="line">
              <a:avLst/>
            </a:prstGeom>
            <a:ln w="12700">
              <a:solidFill>
                <a:srgbClr val="3C5CE8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7F22C9-0E46-49B6-8CBA-17C380DA8408}"/>
                </a:ext>
              </a:extLst>
            </p:cNvPr>
            <p:cNvGrpSpPr/>
            <p:nvPr/>
          </p:nvGrpSpPr>
          <p:grpSpPr>
            <a:xfrm>
              <a:off x="-204644" y="1898897"/>
              <a:ext cx="2551606" cy="909788"/>
              <a:chOff x="1157471" y="3244334"/>
              <a:chExt cx="2551606" cy="909788"/>
            </a:xfrm>
          </p:grpSpPr>
          <p:sp>
            <p:nvSpPr>
              <p:cNvPr id="41" name="Group 40">
                <a:extLst>
                  <a:ext uri="{FF2B5EF4-FFF2-40B4-BE49-F238E27FC236}">
                    <a16:creationId xmlns:a16="http://schemas.microsoft.com/office/drawing/2014/main" id="{42FC1AE3-B5D0-45CA-BE38-71527ECB95D5}"/>
                  </a:ext>
                </a:extLst>
              </p:cNvPr>
              <p:cNvSpPr txBox="1"/>
              <p:nvPr/>
            </p:nvSpPr>
            <p:spPr>
              <a:xfrm>
                <a:off x="2309333" y="3244334"/>
                <a:ext cx="13997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3C5CE8"/>
                    </a:solidFill>
                    <a:effectLst/>
                    <a:uLnTx/>
                    <a:uFillTx/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</a:rPr>
                  <a:t>DataBase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" name="Group 41">
                <a:extLst>
                  <a:ext uri="{FF2B5EF4-FFF2-40B4-BE49-F238E27FC236}">
                    <a16:creationId xmlns:a16="http://schemas.microsoft.com/office/drawing/2014/main" id="{CDA27D4D-7C72-43AB-8257-E041029F253E}"/>
                  </a:ext>
                </a:extLst>
              </p:cNvPr>
              <p:cNvSpPr txBox="1"/>
              <p:nvPr/>
            </p:nvSpPr>
            <p:spPr>
              <a:xfrm>
                <a:off x="1157471" y="3569347"/>
                <a:ext cx="25516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회의 내용 및 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AI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 데이터를 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DB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에 저장</a:t>
                </a:r>
                <a:endPara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sp>
        <p:nvSpPr>
          <p:cNvPr id="17" name="Group 16">
            <a:extLst>
              <a:ext uri="{FF2B5EF4-FFF2-40B4-BE49-F238E27FC236}">
                <a16:creationId xmlns:a16="http://schemas.microsoft.com/office/drawing/2014/main" id="{B423F29C-1369-45FD-82AB-B174FD9B87CF}"/>
              </a:ext>
            </a:extLst>
          </p:cNvPr>
          <p:cNvSpPr/>
          <p:nvPr/>
        </p:nvSpPr>
        <p:spPr>
          <a:xfrm>
            <a:off x="6313094" y="4602155"/>
            <a:ext cx="1645920" cy="1418897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7AEE8D-7B5C-45F1-9F21-0495FDDC4DE7}"/>
              </a:ext>
            </a:extLst>
          </p:cNvPr>
          <p:cNvGrpSpPr/>
          <p:nvPr/>
        </p:nvGrpSpPr>
        <p:grpSpPr>
          <a:xfrm flipH="1">
            <a:off x="8073617" y="4856709"/>
            <a:ext cx="3449688" cy="909788"/>
            <a:chOff x="25032" y="1898897"/>
            <a:chExt cx="3449688" cy="909788"/>
          </a:xfrm>
        </p:grpSpPr>
        <p:cxnSp>
          <p:nvCxnSpPr>
            <p:cNvPr id="49" name="Group 48">
              <a:extLst>
                <a:ext uri="{FF2B5EF4-FFF2-40B4-BE49-F238E27FC236}">
                  <a16:creationId xmlns:a16="http://schemas.microsoft.com/office/drawing/2014/main" id="{B5A2ABAC-C02D-4A89-895B-7067CA05572C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20" y="2353791"/>
              <a:ext cx="990600" cy="0"/>
            </a:xfrm>
            <a:prstGeom prst="line">
              <a:avLst/>
            </a:prstGeom>
            <a:ln w="12700">
              <a:solidFill>
                <a:srgbClr val="3C5CE8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F70214-CD48-45A7-8A7F-25695F93C5D6}"/>
                </a:ext>
              </a:extLst>
            </p:cNvPr>
            <p:cNvGrpSpPr/>
            <p:nvPr/>
          </p:nvGrpSpPr>
          <p:grpSpPr>
            <a:xfrm>
              <a:off x="25032" y="1898897"/>
              <a:ext cx="2275629" cy="909788"/>
              <a:chOff x="1387147" y="3244334"/>
              <a:chExt cx="2275629" cy="909788"/>
            </a:xfrm>
          </p:grpSpPr>
          <p:sp>
            <p:nvSpPr>
              <p:cNvPr id="51" name="Group 50">
                <a:extLst>
                  <a:ext uri="{FF2B5EF4-FFF2-40B4-BE49-F238E27FC236}">
                    <a16:creationId xmlns:a16="http://schemas.microsoft.com/office/drawing/2014/main" id="{45A51345-FC26-49E7-A4BF-9198F4A0A910}"/>
                  </a:ext>
                </a:extLst>
              </p:cNvPr>
              <p:cNvSpPr txBox="1"/>
              <p:nvPr/>
            </p:nvSpPr>
            <p:spPr>
              <a:xfrm>
                <a:off x="2271047" y="3244334"/>
                <a:ext cx="1391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b="1">
                    <a:solidFill>
                      <a:srgbClr val="3C5CE8"/>
                    </a:solidFill>
                    <a:latin typeface="SUIT Medium" pitchFamily="2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템플릿 작성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2" name="Group 51">
                <a:extLst>
                  <a:ext uri="{FF2B5EF4-FFF2-40B4-BE49-F238E27FC236}">
                    <a16:creationId xmlns:a16="http://schemas.microsoft.com/office/drawing/2014/main" id="{B072A3AB-11E0-472A-A2A2-B4B3AB9F828F}"/>
                  </a:ext>
                </a:extLst>
              </p:cNvPr>
              <p:cNvSpPr txBox="1"/>
              <p:nvPr/>
            </p:nvSpPr>
            <p:spPr>
              <a:xfrm>
                <a:off x="1387147" y="3569347"/>
                <a:ext cx="22756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AI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 기술 처리한 데이터를 통해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 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최종 회의록 작성 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3CB8920-B23E-7323-49EA-6AA247677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8" t="15767" r="17262" b="15474"/>
          <a:stretch/>
        </p:blipFill>
        <p:spPr>
          <a:xfrm>
            <a:off x="5435023" y="2695969"/>
            <a:ext cx="782930" cy="8111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C60EAC-3AFA-617F-A053-EE996F85A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03" y="1898897"/>
            <a:ext cx="803741" cy="803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3459E1-AFEF-3A50-C94B-87EDD2851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74" y="4917184"/>
            <a:ext cx="788837" cy="7888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BADDFAE-7AB9-4BDF-DC68-C393DCC2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95" y="4150949"/>
            <a:ext cx="822399" cy="822399"/>
          </a:xfrm>
          <a:prstGeom prst="rect">
            <a:avLst/>
          </a:prstGeom>
        </p:spPr>
      </p:pic>
      <p:sp>
        <p:nvSpPr>
          <p:cNvPr id="18" name="Google Shape;173;p4">
            <a:extLst>
              <a:ext uri="{FF2B5EF4-FFF2-40B4-BE49-F238E27FC236}">
                <a16:creationId xmlns:a16="http://schemas.microsoft.com/office/drawing/2014/main" id="{E812C227-6C05-0753-351A-F67A241130E7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19" name="Google Shape;174;p4">
            <a:extLst>
              <a:ext uri="{FF2B5EF4-FFF2-40B4-BE49-F238E27FC236}">
                <a16:creationId xmlns:a16="http://schemas.microsoft.com/office/drawing/2014/main" id="{249D7DB8-912A-F4CC-BCDC-6297CF385A90}"/>
              </a:ext>
            </a:extLst>
          </p:cNvPr>
          <p:cNvSpPr txBox="1"/>
          <p:nvPr/>
        </p:nvSpPr>
        <p:spPr>
          <a:xfrm flipH="1">
            <a:off x="1070004" y="502206"/>
            <a:ext cx="4225135" cy="59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설명 </a:t>
            </a:r>
            <a:r>
              <a:rPr lang="en-US" altLang="ko-KR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-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73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설명 </a:t>
            </a:r>
            <a:r>
              <a:rPr lang="en-US" altLang="ko-KR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- AI</a:t>
            </a:r>
            <a:endParaRPr lang="ko-KR" altLang="en-US"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6585C565-BB03-CC9E-0833-838922EBEB7A}"/>
              </a:ext>
            </a:extLst>
          </p:cNvPr>
          <p:cNvGrpSpPr/>
          <p:nvPr/>
        </p:nvGrpSpPr>
        <p:grpSpPr>
          <a:xfrm>
            <a:off x="4634776" y="2006679"/>
            <a:ext cx="6261824" cy="3126236"/>
            <a:chOff x="4634776" y="2006679"/>
            <a:chExt cx="6261824" cy="3126236"/>
          </a:xfrm>
        </p:grpSpPr>
        <p:grpSp>
          <p:nvGrpSpPr>
            <p:cNvPr id="8" name="Group 35">
              <a:extLst>
                <a:ext uri="{FF2B5EF4-FFF2-40B4-BE49-F238E27FC236}">
                  <a16:creationId xmlns:a16="http://schemas.microsoft.com/office/drawing/2014/main" id="{82D40FC0-F276-33ED-CD6A-51D439AF5D58}"/>
                </a:ext>
              </a:extLst>
            </p:cNvPr>
            <p:cNvGrpSpPr/>
            <p:nvPr/>
          </p:nvGrpSpPr>
          <p:grpSpPr>
            <a:xfrm flipH="1">
              <a:off x="4634776" y="3492643"/>
              <a:ext cx="6261824" cy="519352"/>
              <a:chOff x="-839014" y="3100576"/>
              <a:chExt cx="7919600" cy="656847"/>
            </a:xfrm>
          </p:grpSpPr>
          <p:sp>
            <p:nvSpPr>
              <p:cNvPr id="21" name="Group 36">
                <a:extLst>
                  <a:ext uri="{FF2B5EF4-FFF2-40B4-BE49-F238E27FC236}">
                    <a16:creationId xmlns:a16="http://schemas.microsoft.com/office/drawing/2014/main" id="{EC3C36C2-2582-2BDA-592F-7B6003E0C6F1}"/>
                  </a:ext>
                </a:extLst>
              </p:cNvPr>
              <p:cNvSpPr/>
              <p:nvPr/>
            </p:nvSpPr>
            <p:spPr>
              <a:xfrm>
                <a:off x="-839014" y="3100577"/>
                <a:ext cx="7919600" cy="656846"/>
              </a:xfrm>
              <a:prstGeom prst="ellipse">
                <a:avLst/>
              </a:prstGeom>
              <a:solidFill>
                <a:srgbClr val="D3EDFB">
                  <a:alpha val="0"/>
                </a:srgbClr>
              </a:solidFill>
              <a:ln>
                <a:gradFill>
                  <a:gsLst>
                    <a:gs pos="0">
                      <a:srgbClr val="E8E8EA">
                        <a:alpha val="62000"/>
                      </a:srgbClr>
                    </a:gs>
                    <a:gs pos="50000">
                      <a:srgbClr val="3C5CE8">
                        <a:alpha val="42000"/>
                      </a:srgbClr>
                    </a:gs>
                    <a:gs pos="100000">
                      <a:srgbClr val="3C5CE8">
                        <a:alpha val="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2011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472C4">
                          <a:lumMod val="5000"/>
                          <a:lumOff val="95000"/>
                        </a:srgbClr>
                      </a:gs>
                      <a:gs pos="98052">
                        <a:prstClr val="white">
                          <a:lumMod val="95000"/>
                        </a:prstClr>
                      </a:gs>
                      <a:gs pos="51000">
                        <a:prstClr val="white">
                          <a:lumMod val="65000"/>
                        </a:prstClr>
                      </a:gs>
                      <a:gs pos="53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IT Medium" pitchFamily="2" charset="-127"/>
                  <a:ea typeface="Arial"/>
                </a:endParaRPr>
              </a:p>
            </p:txBody>
          </p:sp>
          <p:sp>
            <p:nvSpPr>
              <p:cNvPr id="22" name="Group 37">
                <a:extLst>
                  <a:ext uri="{FF2B5EF4-FFF2-40B4-BE49-F238E27FC236}">
                    <a16:creationId xmlns:a16="http://schemas.microsoft.com/office/drawing/2014/main" id="{5453D9A4-A3EA-E029-BD8D-39C2A4DE8879}"/>
                  </a:ext>
                </a:extLst>
              </p:cNvPr>
              <p:cNvSpPr/>
              <p:nvPr/>
            </p:nvSpPr>
            <p:spPr>
              <a:xfrm>
                <a:off x="733459" y="3100577"/>
                <a:ext cx="4774651" cy="656846"/>
              </a:xfrm>
              <a:prstGeom prst="ellipse">
                <a:avLst/>
              </a:prstGeom>
              <a:solidFill>
                <a:srgbClr val="D3EDFB">
                  <a:alpha val="7000"/>
                </a:srgbClr>
              </a:solidFill>
              <a:ln>
                <a:gradFill>
                  <a:gsLst>
                    <a:gs pos="0">
                      <a:srgbClr val="52C3F1">
                        <a:alpha val="0"/>
                      </a:srgbClr>
                    </a:gs>
                    <a:gs pos="50000">
                      <a:srgbClr val="52C3F1">
                        <a:alpha val="29000"/>
                      </a:srgbClr>
                    </a:gs>
                    <a:gs pos="100000">
                      <a:srgbClr val="52C3F1">
                        <a:alpha val="0"/>
                      </a:srgbClr>
                    </a:gs>
                  </a:gsLst>
                  <a:lin ang="5400000" scaled="1"/>
                </a:gradFill>
                <a:prstDash val="sysDot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2011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472C4">
                          <a:lumMod val="5000"/>
                          <a:lumOff val="95000"/>
                        </a:srgbClr>
                      </a:gs>
                      <a:gs pos="98052">
                        <a:prstClr val="white">
                          <a:lumMod val="95000"/>
                        </a:prstClr>
                      </a:gs>
                      <a:gs pos="51000">
                        <a:prstClr val="white">
                          <a:lumMod val="65000"/>
                        </a:prstClr>
                      </a:gs>
                      <a:gs pos="53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IT Medium" pitchFamily="2" charset="-127"/>
                  <a:ea typeface="Arial"/>
                </a:endParaRPr>
              </a:p>
            </p:txBody>
          </p:sp>
          <p:sp>
            <p:nvSpPr>
              <p:cNvPr id="23" name="Group 38">
                <a:extLst>
                  <a:ext uri="{FF2B5EF4-FFF2-40B4-BE49-F238E27FC236}">
                    <a16:creationId xmlns:a16="http://schemas.microsoft.com/office/drawing/2014/main" id="{C893E425-06B2-C80D-F0CE-B7D0BEB8ABC1}"/>
                  </a:ext>
                </a:extLst>
              </p:cNvPr>
              <p:cNvSpPr/>
              <p:nvPr/>
            </p:nvSpPr>
            <p:spPr>
              <a:xfrm>
                <a:off x="784952" y="3100576"/>
                <a:ext cx="4671666" cy="656846"/>
              </a:xfrm>
              <a:prstGeom prst="ellipse">
                <a:avLst/>
              </a:prstGeom>
              <a:solidFill>
                <a:schemeClr val="bg1"/>
              </a:solidFill>
              <a:ln>
                <a:gradFill>
                  <a:gsLst>
                    <a:gs pos="0">
                      <a:srgbClr val="3C5CE8">
                        <a:alpha val="0"/>
                      </a:srgbClr>
                    </a:gs>
                    <a:gs pos="50000">
                      <a:srgbClr val="3C5CE8"/>
                    </a:gs>
                    <a:gs pos="100000">
                      <a:srgbClr val="3C5CE8">
                        <a:alpha val="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2011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472C4">
                          <a:lumMod val="5000"/>
                          <a:lumOff val="95000"/>
                        </a:srgbClr>
                      </a:gs>
                      <a:gs pos="98052">
                        <a:prstClr val="white">
                          <a:lumMod val="95000"/>
                        </a:prstClr>
                      </a:gs>
                      <a:gs pos="51000">
                        <a:prstClr val="white">
                          <a:lumMod val="65000"/>
                        </a:prstClr>
                      </a:gs>
                      <a:gs pos="53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IT Medium" pitchFamily="2" charset="-127"/>
                  <a:ea typeface="Arial"/>
                </a:endParaRPr>
              </a:p>
            </p:txBody>
          </p:sp>
        </p:grpSp>
        <p:sp>
          <p:nvSpPr>
            <p:cNvPr id="9" name="Group 81">
              <a:extLst>
                <a:ext uri="{FF2B5EF4-FFF2-40B4-BE49-F238E27FC236}">
                  <a16:creationId xmlns:a16="http://schemas.microsoft.com/office/drawing/2014/main" id="{74E42B6D-D59F-06D7-B6FD-F426B1E469D7}"/>
                </a:ext>
              </a:extLst>
            </p:cNvPr>
            <p:cNvSpPr/>
            <p:nvPr/>
          </p:nvSpPr>
          <p:spPr>
            <a:xfrm flipH="1">
              <a:off x="6879171" y="2006679"/>
              <a:ext cx="1843765" cy="1843765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0" name="Group 82">
              <a:extLst>
                <a:ext uri="{FF2B5EF4-FFF2-40B4-BE49-F238E27FC236}">
                  <a16:creationId xmlns:a16="http://schemas.microsoft.com/office/drawing/2014/main" id="{4A8A2F2F-1997-E53E-CA3F-2A0D9D10C657}"/>
                </a:ext>
              </a:extLst>
            </p:cNvPr>
            <p:cNvSpPr/>
            <p:nvPr/>
          </p:nvSpPr>
          <p:spPr>
            <a:xfrm flipH="1">
              <a:off x="6077057" y="3297822"/>
              <a:ext cx="1835092" cy="1835092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Group 83">
              <a:extLst>
                <a:ext uri="{FF2B5EF4-FFF2-40B4-BE49-F238E27FC236}">
                  <a16:creationId xmlns:a16="http://schemas.microsoft.com/office/drawing/2014/main" id="{B9CE1304-1DBF-EB01-64AB-439BD8F0A1CB}"/>
                </a:ext>
              </a:extLst>
            </p:cNvPr>
            <p:cNvSpPr/>
            <p:nvPr/>
          </p:nvSpPr>
          <p:spPr>
            <a:xfrm flipH="1">
              <a:off x="7619582" y="3289149"/>
              <a:ext cx="1843766" cy="1843766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4" name="Group 3">
            <a:extLst>
              <a:ext uri="{FF2B5EF4-FFF2-40B4-BE49-F238E27FC236}">
                <a16:creationId xmlns:a16="http://schemas.microsoft.com/office/drawing/2014/main" id="{5A9FB288-2F4C-8343-E2D6-6A538722E060}"/>
              </a:ext>
            </a:extLst>
          </p:cNvPr>
          <p:cNvGrpSpPr/>
          <p:nvPr/>
        </p:nvGrpSpPr>
        <p:grpSpPr>
          <a:xfrm>
            <a:off x="1145785" y="1432239"/>
            <a:ext cx="4569452" cy="874497"/>
            <a:chOff x="1145785" y="1432239"/>
            <a:chExt cx="4569452" cy="874497"/>
          </a:xfrm>
        </p:grpSpPr>
        <p:grpSp>
          <p:nvGrpSpPr>
            <p:cNvPr id="26" name="Group 8">
              <a:extLst>
                <a:ext uri="{FF2B5EF4-FFF2-40B4-BE49-F238E27FC236}">
                  <a16:creationId xmlns:a16="http://schemas.microsoft.com/office/drawing/2014/main" id="{D00A5FAD-DE5D-8FE5-F50D-FA79A50EEF5A}"/>
                </a:ext>
              </a:extLst>
            </p:cNvPr>
            <p:cNvGrpSpPr/>
            <p:nvPr/>
          </p:nvGrpSpPr>
          <p:grpSpPr>
            <a:xfrm>
              <a:off x="2449100" y="1432239"/>
              <a:ext cx="3266137" cy="874497"/>
              <a:chOff x="2449100" y="1432239"/>
              <a:chExt cx="3266137" cy="874497"/>
            </a:xfrm>
          </p:grpSpPr>
          <p:sp>
            <p:nvSpPr>
              <p:cNvPr id="31" name="Group 39">
                <a:extLst>
                  <a:ext uri="{FF2B5EF4-FFF2-40B4-BE49-F238E27FC236}">
                    <a16:creationId xmlns:a16="http://schemas.microsoft.com/office/drawing/2014/main" id="{AEB350A8-DA13-ECEA-8795-AF5EA6285365}"/>
                  </a:ext>
                </a:extLst>
              </p:cNvPr>
              <p:cNvSpPr/>
              <p:nvPr/>
            </p:nvSpPr>
            <p:spPr>
              <a:xfrm>
                <a:off x="2449100" y="1506285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3C5CE8">
                      <a:alpha val="0"/>
                    </a:srgbClr>
                  </a:gs>
                  <a:gs pos="100000">
                    <a:srgbClr val="3C5CE8">
                      <a:alpha val="1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" name="Group 40">
                <a:extLst>
                  <a:ext uri="{FF2B5EF4-FFF2-40B4-BE49-F238E27FC236}">
                    <a16:creationId xmlns:a16="http://schemas.microsoft.com/office/drawing/2014/main" id="{71C58E20-82BB-67F3-C1B6-207868D2C199}"/>
                  </a:ext>
                </a:extLst>
              </p:cNvPr>
              <p:cNvSpPr/>
              <p:nvPr/>
            </p:nvSpPr>
            <p:spPr>
              <a:xfrm>
                <a:off x="4840740" y="1432239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3C5CE8"/>
                  </a:solidFill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28" name="Group 10">
              <a:extLst>
                <a:ext uri="{FF2B5EF4-FFF2-40B4-BE49-F238E27FC236}">
                  <a16:creationId xmlns:a16="http://schemas.microsoft.com/office/drawing/2014/main" id="{4563E62D-08E5-DB59-2F76-66BAFFB9E5A8}"/>
                </a:ext>
              </a:extLst>
            </p:cNvPr>
            <p:cNvSpPr txBox="1"/>
            <p:nvPr/>
          </p:nvSpPr>
          <p:spPr>
            <a:xfrm>
              <a:off x="5034694" y="1653235"/>
              <a:ext cx="4587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</a:rPr>
                <a:t>01</a:t>
              </a:r>
              <a:endParaRPr lang="zh-CN" altLang="en-US" sz="20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0" name="Group 11">
              <a:extLst>
                <a:ext uri="{FF2B5EF4-FFF2-40B4-BE49-F238E27FC236}">
                  <a16:creationId xmlns:a16="http://schemas.microsoft.com/office/drawing/2014/main" id="{D2069B20-7925-8B5E-4698-0F808C6FE4F6}"/>
                </a:ext>
              </a:extLst>
            </p:cNvPr>
            <p:cNvSpPr txBox="1"/>
            <p:nvPr/>
          </p:nvSpPr>
          <p:spPr>
            <a:xfrm>
              <a:off x="1145785" y="1618763"/>
              <a:ext cx="3597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자연어처리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grpSp>
        <p:nvGrpSpPr>
          <p:cNvPr id="33" name="Group 9">
            <a:extLst>
              <a:ext uri="{FF2B5EF4-FFF2-40B4-BE49-F238E27FC236}">
                <a16:creationId xmlns:a16="http://schemas.microsoft.com/office/drawing/2014/main" id="{82C87D9D-F352-FE18-4282-46312BF7B830}"/>
              </a:ext>
            </a:extLst>
          </p:cNvPr>
          <p:cNvGrpSpPr/>
          <p:nvPr/>
        </p:nvGrpSpPr>
        <p:grpSpPr>
          <a:xfrm>
            <a:off x="1976232" y="2682731"/>
            <a:ext cx="3266137" cy="874497"/>
            <a:chOff x="1976232" y="2682731"/>
            <a:chExt cx="3266137" cy="874497"/>
          </a:xfrm>
        </p:grpSpPr>
        <p:grpSp>
          <p:nvGrpSpPr>
            <p:cNvPr id="34" name="Group 7">
              <a:extLst>
                <a:ext uri="{FF2B5EF4-FFF2-40B4-BE49-F238E27FC236}">
                  <a16:creationId xmlns:a16="http://schemas.microsoft.com/office/drawing/2014/main" id="{90802913-230D-9181-0D4B-AFF0E06D4CA5}"/>
                </a:ext>
              </a:extLst>
            </p:cNvPr>
            <p:cNvGrpSpPr/>
            <p:nvPr/>
          </p:nvGrpSpPr>
          <p:grpSpPr>
            <a:xfrm>
              <a:off x="1976232" y="2682731"/>
              <a:ext cx="3266137" cy="874497"/>
              <a:chOff x="1976232" y="2682731"/>
              <a:chExt cx="3266137" cy="874497"/>
            </a:xfrm>
          </p:grpSpPr>
          <p:sp>
            <p:nvSpPr>
              <p:cNvPr id="37" name="Group 46">
                <a:extLst>
                  <a:ext uri="{FF2B5EF4-FFF2-40B4-BE49-F238E27FC236}">
                    <a16:creationId xmlns:a16="http://schemas.microsoft.com/office/drawing/2014/main" id="{8EFAFF93-5F36-B5EC-1D50-ED5F2451AD4D}"/>
                  </a:ext>
                </a:extLst>
              </p:cNvPr>
              <p:cNvSpPr/>
              <p:nvPr/>
            </p:nvSpPr>
            <p:spPr>
              <a:xfrm>
                <a:off x="1976232" y="2756777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3C5CE8">
                      <a:alpha val="0"/>
                    </a:srgbClr>
                  </a:gs>
                  <a:gs pos="100000">
                    <a:srgbClr val="3C5CE8">
                      <a:alpha val="1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" name="Group 47">
                <a:extLst>
                  <a:ext uri="{FF2B5EF4-FFF2-40B4-BE49-F238E27FC236}">
                    <a16:creationId xmlns:a16="http://schemas.microsoft.com/office/drawing/2014/main" id="{CEFCE735-F6CC-0780-43F8-AAC9DC629ABB}"/>
                  </a:ext>
                </a:extLst>
              </p:cNvPr>
              <p:cNvSpPr/>
              <p:nvPr/>
            </p:nvSpPr>
            <p:spPr>
              <a:xfrm>
                <a:off x="4367872" y="2682731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3C5CE8"/>
                  </a:solidFill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35" name="Group 140">
              <a:extLst>
                <a:ext uri="{FF2B5EF4-FFF2-40B4-BE49-F238E27FC236}">
                  <a16:creationId xmlns:a16="http://schemas.microsoft.com/office/drawing/2014/main" id="{E4099D1E-97A9-B4AD-079F-7691D3C9496F}"/>
                </a:ext>
              </a:extLst>
            </p:cNvPr>
            <p:cNvSpPr txBox="1"/>
            <p:nvPr/>
          </p:nvSpPr>
          <p:spPr>
            <a:xfrm>
              <a:off x="4550652" y="2897712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</a:rPr>
                <a:t>02</a:t>
              </a:r>
              <a:endParaRPr lang="zh-CN" altLang="en-US" sz="20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6" name="Group 144">
              <a:extLst>
                <a:ext uri="{FF2B5EF4-FFF2-40B4-BE49-F238E27FC236}">
                  <a16:creationId xmlns:a16="http://schemas.microsoft.com/office/drawing/2014/main" id="{355B0EA8-B8C8-DD4D-0E73-C5931A301E1A}"/>
                </a:ext>
              </a:extLst>
            </p:cNvPr>
            <p:cNvSpPr txBox="1"/>
            <p:nvPr/>
          </p:nvSpPr>
          <p:spPr>
            <a:xfrm>
              <a:off x="2464449" y="2847483"/>
              <a:ext cx="17856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문서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요약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grpSp>
        <p:nvGrpSpPr>
          <p:cNvPr id="39" name="Group 12">
            <a:extLst>
              <a:ext uri="{FF2B5EF4-FFF2-40B4-BE49-F238E27FC236}">
                <a16:creationId xmlns:a16="http://schemas.microsoft.com/office/drawing/2014/main" id="{F3687B9F-9CD9-FDE2-10C7-DEC63D269010}"/>
              </a:ext>
            </a:extLst>
          </p:cNvPr>
          <p:cNvGrpSpPr/>
          <p:nvPr/>
        </p:nvGrpSpPr>
        <p:grpSpPr>
          <a:xfrm>
            <a:off x="1597365" y="3933223"/>
            <a:ext cx="3645004" cy="874497"/>
            <a:chOff x="1597365" y="3933223"/>
            <a:chExt cx="3645004" cy="874497"/>
          </a:xfrm>
        </p:grpSpPr>
        <p:grpSp>
          <p:nvGrpSpPr>
            <p:cNvPr id="40" name="Group 6">
              <a:extLst>
                <a:ext uri="{FF2B5EF4-FFF2-40B4-BE49-F238E27FC236}">
                  <a16:creationId xmlns:a16="http://schemas.microsoft.com/office/drawing/2014/main" id="{1D7BC3AC-199E-2457-CDC3-959C908D55E6}"/>
                </a:ext>
              </a:extLst>
            </p:cNvPr>
            <p:cNvGrpSpPr/>
            <p:nvPr/>
          </p:nvGrpSpPr>
          <p:grpSpPr>
            <a:xfrm>
              <a:off x="1976232" y="3933223"/>
              <a:ext cx="3266137" cy="874497"/>
              <a:chOff x="1976232" y="3933223"/>
              <a:chExt cx="3266137" cy="874497"/>
            </a:xfrm>
          </p:grpSpPr>
          <p:sp>
            <p:nvSpPr>
              <p:cNvPr id="43" name="Group 59">
                <a:extLst>
                  <a:ext uri="{FF2B5EF4-FFF2-40B4-BE49-F238E27FC236}">
                    <a16:creationId xmlns:a16="http://schemas.microsoft.com/office/drawing/2014/main" id="{9C6AE664-E6AD-265B-2AFA-725B40C96A37}"/>
                  </a:ext>
                </a:extLst>
              </p:cNvPr>
              <p:cNvSpPr/>
              <p:nvPr/>
            </p:nvSpPr>
            <p:spPr>
              <a:xfrm>
                <a:off x="1976232" y="4007269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3C5CE8">
                      <a:alpha val="0"/>
                    </a:srgbClr>
                  </a:gs>
                  <a:gs pos="100000">
                    <a:srgbClr val="3C5CE8">
                      <a:alpha val="1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4" name="Group 60">
                <a:extLst>
                  <a:ext uri="{FF2B5EF4-FFF2-40B4-BE49-F238E27FC236}">
                    <a16:creationId xmlns:a16="http://schemas.microsoft.com/office/drawing/2014/main" id="{0CFC2DC5-8A9C-A8B1-069D-BA4968613B0C}"/>
                  </a:ext>
                </a:extLst>
              </p:cNvPr>
              <p:cNvSpPr/>
              <p:nvPr/>
            </p:nvSpPr>
            <p:spPr>
              <a:xfrm>
                <a:off x="4367872" y="3933223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3C5CE8"/>
                  </a:solidFill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41" name="Group 141">
              <a:extLst>
                <a:ext uri="{FF2B5EF4-FFF2-40B4-BE49-F238E27FC236}">
                  <a16:creationId xmlns:a16="http://schemas.microsoft.com/office/drawing/2014/main" id="{C5AF108C-D8A5-07BE-6667-A252C9C6BF95}"/>
                </a:ext>
              </a:extLst>
            </p:cNvPr>
            <p:cNvSpPr txBox="1"/>
            <p:nvPr/>
          </p:nvSpPr>
          <p:spPr>
            <a:xfrm>
              <a:off x="4554892" y="4158637"/>
              <a:ext cx="5004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</a:rPr>
                <a:t>03</a:t>
              </a:r>
              <a:endParaRPr lang="zh-CN" altLang="en-US" sz="20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Group 145">
              <a:extLst>
                <a:ext uri="{FF2B5EF4-FFF2-40B4-BE49-F238E27FC236}">
                  <a16:creationId xmlns:a16="http://schemas.microsoft.com/office/drawing/2014/main" id="{3CEFDF21-EFBE-A5F2-F564-C96AB741E75A}"/>
                </a:ext>
              </a:extLst>
            </p:cNvPr>
            <p:cNvSpPr txBox="1"/>
            <p:nvPr/>
          </p:nvSpPr>
          <p:spPr>
            <a:xfrm>
              <a:off x="1597365" y="4112258"/>
              <a:ext cx="2774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chemeClr val="dk1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Speech to Text</a:t>
              </a:r>
            </a:p>
          </p:txBody>
        </p:sp>
      </p:grpSp>
      <p:grpSp>
        <p:nvGrpSpPr>
          <p:cNvPr id="47" name="Group 13">
            <a:extLst>
              <a:ext uri="{FF2B5EF4-FFF2-40B4-BE49-F238E27FC236}">
                <a16:creationId xmlns:a16="http://schemas.microsoft.com/office/drawing/2014/main" id="{C56D3E4A-FF89-EA49-5F8B-0D4F12EE0B62}"/>
              </a:ext>
            </a:extLst>
          </p:cNvPr>
          <p:cNvGrpSpPr/>
          <p:nvPr/>
        </p:nvGrpSpPr>
        <p:grpSpPr>
          <a:xfrm>
            <a:off x="2167901" y="5183714"/>
            <a:ext cx="3547336" cy="874497"/>
            <a:chOff x="2167901" y="5183714"/>
            <a:chExt cx="3547336" cy="874497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BE8CC268-48F7-01BF-1498-9BA2A8439BC9}"/>
                </a:ext>
              </a:extLst>
            </p:cNvPr>
            <p:cNvGrpSpPr/>
            <p:nvPr/>
          </p:nvGrpSpPr>
          <p:grpSpPr>
            <a:xfrm>
              <a:off x="2449100" y="5183714"/>
              <a:ext cx="3266137" cy="874497"/>
              <a:chOff x="2449100" y="5183714"/>
              <a:chExt cx="3266137" cy="874497"/>
            </a:xfrm>
          </p:grpSpPr>
          <p:sp>
            <p:nvSpPr>
              <p:cNvPr id="51" name="Group 55">
                <a:extLst>
                  <a:ext uri="{FF2B5EF4-FFF2-40B4-BE49-F238E27FC236}">
                    <a16:creationId xmlns:a16="http://schemas.microsoft.com/office/drawing/2014/main" id="{159B1985-8334-B024-E988-E9973F14A4BF}"/>
                  </a:ext>
                </a:extLst>
              </p:cNvPr>
              <p:cNvSpPr/>
              <p:nvPr/>
            </p:nvSpPr>
            <p:spPr>
              <a:xfrm>
                <a:off x="2449100" y="5257760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3C5CE8">
                      <a:alpha val="0"/>
                    </a:srgbClr>
                  </a:gs>
                  <a:gs pos="100000">
                    <a:srgbClr val="3C5CE8">
                      <a:alpha val="1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3" name="Group 56">
                <a:extLst>
                  <a:ext uri="{FF2B5EF4-FFF2-40B4-BE49-F238E27FC236}">
                    <a16:creationId xmlns:a16="http://schemas.microsoft.com/office/drawing/2014/main" id="{301A2681-3AA6-6531-EB68-47CA970B57AD}"/>
                  </a:ext>
                </a:extLst>
              </p:cNvPr>
              <p:cNvSpPr/>
              <p:nvPr/>
            </p:nvSpPr>
            <p:spPr>
              <a:xfrm>
                <a:off x="4840740" y="5183714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3C5CE8"/>
                  </a:solidFill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49" name="Group 142">
              <a:extLst>
                <a:ext uri="{FF2B5EF4-FFF2-40B4-BE49-F238E27FC236}">
                  <a16:creationId xmlns:a16="http://schemas.microsoft.com/office/drawing/2014/main" id="{8DC27C06-9FBB-9449-E876-503FCA4D88DA}"/>
                </a:ext>
              </a:extLst>
            </p:cNvPr>
            <p:cNvSpPr txBox="1"/>
            <p:nvPr/>
          </p:nvSpPr>
          <p:spPr>
            <a:xfrm>
              <a:off x="5002509" y="5411998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</a:rPr>
                <a:t>04</a:t>
              </a:r>
              <a:endParaRPr lang="zh-CN" altLang="en-US" sz="20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0" name="Group 146">
              <a:extLst>
                <a:ext uri="{FF2B5EF4-FFF2-40B4-BE49-F238E27FC236}">
                  <a16:creationId xmlns:a16="http://schemas.microsoft.com/office/drawing/2014/main" id="{8FE6FFD4-7502-47B3-03B1-C198115B1A15}"/>
                </a:ext>
              </a:extLst>
            </p:cNvPr>
            <p:cNvSpPr txBox="1"/>
            <p:nvPr/>
          </p:nvSpPr>
          <p:spPr>
            <a:xfrm>
              <a:off x="2167901" y="5362750"/>
              <a:ext cx="2596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추천시스템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ADE14C3F-CDAC-A6BC-BED0-1FD5BAD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79" y="2266521"/>
            <a:ext cx="925217" cy="9252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2D6FE07-6DB7-DBD7-9031-84F1C1648F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69" y="3678356"/>
            <a:ext cx="1026789" cy="102388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B76D5F9-45A5-3192-673B-34038E916B2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05" y="3614286"/>
            <a:ext cx="1185060" cy="11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398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1021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O N 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978273" y="3012397"/>
            <a:ext cx="4889684" cy="833206"/>
            <a:chOff x="6411993" y="1684020"/>
            <a:chExt cx="4889684" cy="833206"/>
          </a:xfrm>
        </p:grpSpPr>
        <p:sp>
          <p:nvSpPr>
            <p:cNvPr id="24" name="Group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22" name="Group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350528" y="1715293"/>
              <a:ext cx="3951149" cy="770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개발 현황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09C204-AF2E-FB53-A51F-A566233D9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41" y="3143095"/>
            <a:ext cx="598983" cy="5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0560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FC3282-4384-BBB4-1BC6-8DF4330707D9}"/>
              </a:ext>
            </a:extLst>
          </p:cNvPr>
          <p:cNvSpPr/>
          <p:nvPr/>
        </p:nvSpPr>
        <p:spPr>
          <a:xfrm>
            <a:off x="858484" y="1679774"/>
            <a:ext cx="10704866" cy="1264332"/>
          </a:xfrm>
          <a:prstGeom prst="rect">
            <a:avLst/>
          </a:prstGeom>
          <a:ln cmpd="thickThin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3250" b="1" dirty="0">
                <a:solidFill>
                  <a:srgbClr val="3C5CE8"/>
                </a:solidFill>
                <a:latin typeface="SUIT Medium"/>
                <a:ea typeface="SUIT Medium"/>
                <a:cs typeface="Arial"/>
                <a:sym typeface="Arial"/>
              </a:rPr>
              <a:t>추후 프로젝트 계획</a:t>
            </a:r>
            <a:endParaRPr lang="ko-KR" altLang="en-US"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grpSp>
        <p:nvGrpSpPr>
          <p:cNvPr id="16" name="Group 1">
            <a:extLst>
              <a:ext uri="{FF2B5EF4-FFF2-40B4-BE49-F238E27FC236}">
                <a16:creationId xmlns:a16="http://schemas.microsoft.com/office/drawing/2014/main" id="{49665A3E-29AC-4AC8-6CFF-F469B377D148}"/>
              </a:ext>
            </a:extLst>
          </p:cNvPr>
          <p:cNvGrpSpPr/>
          <p:nvPr/>
        </p:nvGrpSpPr>
        <p:grpSpPr>
          <a:xfrm>
            <a:off x="996094" y="1795801"/>
            <a:ext cx="10285317" cy="1156010"/>
            <a:chOff x="996094" y="1795801"/>
            <a:chExt cx="10285317" cy="1156010"/>
          </a:xfrm>
        </p:grpSpPr>
        <p:cxnSp>
          <p:nvCxnSpPr>
            <p:cNvPr id="5" name="Group 3">
              <a:extLst>
                <a:ext uri="{FF2B5EF4-FFF2-40B4-BE49-F238E27FC236}">
                  <a16:creationId xmlns:a16="http://schemas.microsoft.com/office/drawing/2014/main" id="{E7F1DD70-FB2E-9A6E-C1AF-9AF679866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2222" y="2250695"/>
              <a:ext cx="6519189" cy="0"/>
            </a:xfrm>
            <a:prstGeom prst="line">
              <a:avLst/>
            </a:prstGeom>
            <a:ln w="19050">
              <a:solidFill>
                <a:srgbClr val="3C5CE8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Group 9">
              <a:extLst>
                <a:ext uri="{FF2B5EF4-FFF2-40B4-BE49-F238E27FC236}">
                  <a16:creationId xmlns:a16="http://schemas.microsoft.com/office/drawing/2014/main" id="{C33FC40D-5890-B2DD-E3EE-D2324AB54B33}"/>
                </a:ext>
              </a:extLst>
            </p:cNvPr>
            <p:cNvSpPr/>
            <p:nvPr/>
          </p:nvSpPr>
          <p:spPr>
            <a:xfrm>
              <a:off x="5672420" y="1993595"/>
              <a:ext cx="514200" cy="514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50" b="1" dirty="0">
                  <a:solidFill>
                    <a:srgbClr val="3C5CE8"/>
                  </a:solidFill>
                  <a:latin typeface="SUIT Medium"/>
                  <a:ea typeface="SUIT Medium"/>
                </a:rPr>
                <a:t>30%</a:t>
              </a:r>
              <a:endParaRPr lang="ko-KR" altLang="en-US" dirty="0"/>
            </a:p>
          </p:txBody>
        </p:sp>
        <p:grpSp>
          <p:nvGrpSpPr>
            <p:cNvPr id="12" name="Group 48">
              <a:extLst>
                <a:ext uri="{FF2B5EF4-FFF2-40B4-BE49-F238E27FC236}">
                  <a16:creationId xmlns:a16="http://schemas.microsoft.com/office/drawing/2014/main" id="{F9BAFEB7-A5AB-C3EC-4E14-9D0165088BBF}"/>
                </a:ext>
              </a:extLst>
            </p:cNvPr>
            <p:cNvGrpSpPr/>
            <p:nvPr/>
          </p:nvGrpSpPr>
          <p:grpSpPr>
            <a:xfrm>
              <a:off x="2045656" y="1795801"/>
              <a:ext cx="2738311" cy="1156010"/>
              <a:chOff x="1807970" y="2366428"/>
              <a:chExt cx="2738311" cy="1156010"/>
            </a:xfrm>
          </p:grpSpPr>
          <p:sp>
            <p:nvSpPr>
              <p:cNvPr id="14" name="Group 49">
                <a:extLst>
                  <a:ext uri="{FF2B5EF4-FFF2-40B4-BE49-F238E27FC236}">
                    <a16:creationId xmlns:a16="http://schemas.microsoft.com/office/drawing/2014/main" id="{E4050748-2945-5456-410A-770184198C3F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93354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프로토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타입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 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" name="Group 50">
                <a:extLst>
                  <a:ext uri="{FF2B5EF4-FFF2-40B4-BE49-F238E27FC236}">
                    <a16:creationId xmlns:a16="http://schemas.microsoft.com/office/drawing/2014/main" id="{0DBEBC7B-E36E-F47D-6878-3D2E8DC6664D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AI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주요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기능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완성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 </a:t>
                </a:r>
              </a:p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Unity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베이스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기능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Network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&amp;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DB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연결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</p:grpSp>
        <p:pic>
          <p:nvPicPr>
            <p:cNvPr id="13" name="Group 13" descr="聊天">
              <a:extLst>
                <a:ext uri="{FF2B5EF4-FFF2-40B4-BE49-F238E27FC236}">
                  <a16:creationId xmlns:a16="http://schemas.microsoft.com/office/drawing/2014/main" id="{F6638EEC-6618-657E-8C6B-185CFC7D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1915761"/>
              <a:ext cx="669868" cy="669868"/>
            </a:xfrm>
            <a:prstGeom prst="rect">
              <a:avLst/>
            </a:prstGeom>
          </p:spPr>
        </p:pic>
      </p:grpSp>
      <p:grpSp>
        <p:nvGrpSpPr>
          <p:cNvPr id="46" name="Group 5">
            <a:extLst>
              <a:ext uri="{FF2B5EF4-FFF2-40B4-BE49-F238E27FC236}">
                <a16:creationId xmlns:a16="http://schemas.microsoft.com/office/drawing/2014/main" id="{34D47656-073F-EDA8-4C99-09D413186995}"/>
              </a:ext>
            </a:extLst>
          </p:cNvPr>
          <p:cNvGrpSpPr/>
          <p:nvPr/>
        </p:nvGrpSpPr>
        <p:grpSpPr>
          <a:xfrm>
            <a:off x="996094" y="3186075"/>
            <a:ext cx="10285317" cy="1156010"/>
            <a:chOff x="996094" y="3121681"/>
            <a:chExt cx="10285317" cy="1156010"/>
          </a:xfrm>
        </p:grpSpPr>
        <p:cxnSp>
          <p:nvCxnSpPr>
            <p:cNvPr id="29" name="Group 33">
              <a:extLst>
                <a:ext uri="{FF2B5EF4-FFF2-40B4-BE49-F238E27FC236}">
                  <a16:creationId xmlns:a16="http://schemas.microsoft.com/office/drawing/2014/main" id="{8D60B1AB-244F-1387-B882-988ADBF22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2222" y="3576575"/>
              <a:ext cx="6519189" cy="0"/>
            </a:xfrm>
            <a:prstGeom prst="line">
              <a:avLst/>
            </a:prstGeom>
            <a:ln w="19050">
              <a:solidFill>
                <a:srgbClr val="3C5CE8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56">
              <a:extLst>
                <a:ext uri="{FF2B5EF4-FFF2-40B4-BE49-F238E27FC236}">
                  <a16:creationId xmlns:a16="http://schemas.microsoft.com/office/drawing/2014/main" id="{E24FC50B-14EA-717E-7F13-2C9A628C5F3B}"/>
                </a:ext>
              </a:extLst>
            </p:cNvPr>
            <p:cNvGrpSpPr/>
            <p:nvPr/>
          </p:nvGrpSpPr>
          <p:grpSpPr>
            <a:xfrm>
              <a:off x="2045656" y="3121681"/>
              <a:ext cx="2738311" cy="1156010"/>
              <a:chOff x="1807970" y="2366428"/>
              <a:chExt cx="2738311" cy="1156010"/>
            </a:xfrm>
          </p:grpSpPr>
          <p:sp>
            <p:nvSpPr>
              <p:cNvPr id="25" name="Group 59">
                <a:extLst>
                  <a:ext uri="{FF2B5EF4-FFF2-40B4-BE49-F238E27FC236}">
                    <a16:creationId xmlns:a16="http://schemas.microsoft.com/office/drawing/2014/main" id="{0703C42F-539A-6925-2263-891898ED7F20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20097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알파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 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" name="Group 60">
                <a:extLst>
                  <a:ext uri="{FF2B5EF4-FFF2-40B4-BE49-F238E27FC236}">
                    <a16:creationId xmlns:a16="http://schemas.microsoft.com/office/drawing/2014/main" id="{00A01147-8E21-D146-CAF3-86D08365D3D3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NLP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모델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튜닝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네트워크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안정화</a:t>
                </a:r>
              </a:p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UI / UX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디자인</a:t>
                </a:r>
                <a:endPara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</p:grpSp>
        <p:pic>
          <p:nvPicPr>
            <p:cNvPr id="20" name="Group 57" descr="聊天">
              <a:extLst>
                <a:ext uri="{FF2B5EF4-FFF2-40B4-BE49-F238E27FC236}">
                  <a16:creationId xmlns:a16="http://schemas.microsoft.com/office/drawing/2014/main" id="{0F7F6760-D2B1-5BD5-CF04-AE3F6387A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3241641"/>
              <a:ext cx="669868" cy="669868"/>
            </a:xfrm>
            <a:prstGeom prst="rect">
              <a:avLst/>
            </a:prstGeom>
          </p:spPr>
        </p:pic>
      </p:grpSp>
      <p:grpSp>
        <p:nvGrpSpPr>
          <p:cNvPr id="63" name="Group 6">
            <a:extLst>
              <a:ext uri="{FF2B5EF4-FFF2-40B4-BE49-F238E27FC236}">
                <a16:creationId xmlns:a16="http://schemas.microsoft.com/office/drawing/2014/main" id="{DA838097-3B7C-201A-E245-4511A40F0D10}"/>
              </a:ext>
            </a:extLst>
          </p:cNvPr>
          <p:cNvGrpSpPr/>
          <p:nvPr/>
        </p:nvGrpSpPr>
        <p:grpSpPr>
          <a:xfrm>
            <a:off x="996094" y="4383167"/>
            <a:ext cx="10285317" cy="1156010"/>
            <a:chOff x="996094" y="4447561"/>
            <a:chExt cx="10285317" cy="1156010"/>
          </a:xfrm>
        </p:grpSpPr>
        <p:grpSp>
          <p:nvGrpSpPr>
            <p:cNvPr id="54" name="Group 35">
              <a:extLst>
                <a:ext uri="{FF2B5EF4-FFF2-40B4-BE49-F238E27FC236}">
                  <a16:creationId xmlns:a16="http://schemas.microsoft.com/office/drawing/2014/main" id="{429479A5-F574-279E-17A0-A5BA4DB8B43D}"/>
                </a:ext>
              </a:extLst>
            </p:cNvPr>
            <p:cNvGrpSpPr/>
            <p:nvPr/>
          </p:nvGrpSpPr>
          <p:grpSpPr>
            <a:xfrm>
              <a:off x="4762222" y="4645355"/>
              <a:ext cx="6519189" cy="514200"/>
              <a:chOff x="4274542" y="1749755"/>
              <a:chExt cx="6519189" cy="514200"/>
            </a:xfrm>
          </p:grpSpPr>
          <p:cxnSp>
            <p:nvCxnSpPr>
              <p:cNvPr id="61" name="Group 36">
                <a:extLst>
                  <a:ext uri="{FF2B5EF4-FFF2-40B4-BE49-F238E27FC236}">
                    <a16:creationId xmlns:a16="http://schemas.microsoft.com/office/drawing/2014/main" id="{5676A4D2-B840-3171-8ED8-B0551C5DC1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4542" y="2006855"/>
                <a:ext cx="6519189" cy="0"/>
              </a:xfrm>
              <a:prstGeom prst="line">
                <a:avLst/>
              </a:prstGeom>
              <a:ln w="19050">
                <a:solidFill>
                  <a:srgbClr val="3C5CE8"/>
                </a:solidFill>
                <a:prstDash val="sysDot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Group 37">
                <a:extLst>
                  <a:ext uri="{FF2B5EF4-FFF2-40B4-BE49-F238E27FC236}">
                    <a16:creationId xmlns:a16="http://schemas.microsoft.com/office/drawing/2014/main" id="{D506B8E0-D6C8-B965-153C-DC465BF5DDD9}"/>
                  </a:ext>
                </a:extLst>
              </p:cNvPr>
              <p:cNvSpPr/>
              <p:nvPr/>
            </p:nvSpPr>
            <p:spPr>
              <a:xfrm>
                <a:off x="8804777" y="1749755"/>
                <a:ext cx="514200" cy="5142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50" b="1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80%</a:t>
                </a:r>
                <a:endParaRPr lang="zh-CN" altLang="en-US" sz="1450" b="1" dirty="0">
                  <a:solidFill>
                    <a:srgbClr val="3C5CE8"/>
                  </a:solidFill>
                  <a:latin typeface="SUIT Medium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55" name="Group 63">
              <a:extLst>
                <a:ext uri="{FF2B5EF4-FFF2-40B4-BE49-F238E27FC236}">
                  <a16:creationId xmlns:a16="http://schemas.microsoft.com/office/drawing/2014/main" id="{16AD5C67-D74F-FE90-38D0-465A527A7214}"/>
                </a:ext>
              </a:extLst>
            </p:cNvPr>
            <p:cNvGrpSpPr/>
            <p:nvPr/>
          </p:nvGrpSpPr>
          <p:grpSpPr>
            <a:xfrm>
              <a:off x="2045656" y="4447561"/>
              <a:ext cx="2738311" cy="1156010"/>
              <a:chOff x="1807970" y="2366428"/>
              <a:chExt cx="2738311" cy="1156010"/>
            </a:xfrm>
          </p:grpSpPr>
          <p:sp>
            <p:nvSpPr>
              <p:cNvPr id="57" name="Group 66">
                <a:extLst>
                  <a:ext uri="{FF2B5EF4-FFF2-40B4-BE49-F238E27FC236}">
                    <a16:creationId xmlns:a16="http://schemas.microsoft.com/office/drawing/2014/main" id="{B7F3CDC5-9010-FDF6-E819-76DCD46AEB0B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14165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베타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0" name="Group 68">
                <a:extLst>
                  <a:ext uri="{FF2B5EF4-FFF2-40B4-BE49-F238E27FC236}">
                    <a16:creationId xmlns:a16="http://schemas.microsoft.com/office/drawing/2014/main" id="{801ED357-F047-8CD0-35BC-38D8E27C30F8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다중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접속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안정화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여러 편의 기능 추가</a:t>
                </a:r>
                <a:endParaRPr lang="en-US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캐릭터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&amp; 맵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다양화</a:t>
                </a:r>
              </a:p>
            </p:txBody>
          </p:sp>
        </p:grpSp>
        <p:pic>
          <p:nvPicPr>
            <p:cNvPr id="56" name="Group 65" descr="聊天">
              <a:extLst>
                <a:ext uri="{FF2B5EF4-FFF2-40B4-BE49-F238E27FC236}">
                  <a16:creationId xmlns:a16="http://schemas.microsoft.com/office/drawing/2014/main" id="{3C437F28-685B-FB2F-8701-E05BE693C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4567521"/>
              <a:ext cx="669868" cy="669868"/>
            </a:xfrm>
            <a:prstGeom prst="rect">
              <a:avLst/>
            </a:prstGeom>
          </p:spPr>
        </p:pic>
      </p:grpSp>
      <p:grpSp>
        <p:nvGrpSpPr>
          <p:cNvPr id="73" name="Group 5">
            <a:extLst>
              <a:ext uri="{FF2B5EF4-FFF2-40B4-BE49-F238E27FC236}">
                <a16:creationId xmlns:a16="http://schemas.microsoft.com/office/drawing/2014/main" id="{E89BB819-80FC-F94F-7B17-C7DF80AFCE11}"/>
              </a:ext>
            </a:extLst>
          </p:cNvPr>
          <p:cNvGrpSpPr/>
          <p:nvPr/>
        </p:nvGrpSpPr>
        <p:grpSpPr>
          <a:xfrm>
            <a:off x="998240" y="5570814"/>
            <a:ext cx="10310717" cy="909788"/>
            <a:chOff x="996094" y="3121681"/>
            <a:chExt cx="10310717" cy="909788"/>
          </a:xfrm>
        </p:grpSpPr>
        <p:grpSp>
          <p:nvGrpSpPr>
            <p:cNvPr id="66" name="Group 32">
              <a:extLst>
                <a:ext uri="{FF2B5EF4-FFF2-40B4-BE49-F238E27FC236}">
                  <a16:creationId xmlns:a16="http://schemas.microsoft.com/office/drawing/2014/main" id="{CAE2237B-D6FE-1777-87F4-56AE6BF2652F}"/>
                </a:ext>
              </a:extLst>
            </p:cNvPr>
            <p:cNvGrpSpPr/>
            <p:nvPr/>
          </p:nvGrpSpPr>
          <p:grpSpPr>
            <a:xfrm>
              <a:off x="4762222" y="3319475"/>
              <a:ext cx="6544589" cy="514200"/>
              <a:chOff x="4274542" y="1749755"/>
              <a:chExt cx="6544589" cy="514200"/>
            </a:xfrm>
          </p:grpSpPr>
          <p:cxnSp>
            <p:nvCxnSpPr>
              <p:cNvPr id="71" name="Group 33">
                <a:extLst>
                  <a:ext uri="{FF2B5EF4-FFF2-40B4-BE49-F238E27FC236}">
                    <a16:creationId xmlns:a16="http://schemas.microsoft.com/office/drawing/2014/main" id="{7A8413B5-AF06-267D-F331-54DDC5E15B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4542" y="2006855"/>
                <a:ext cx="6519189" cy="0"/>
              </a:xfrm>
              <a:prstGeom prst="line">
                <a:avLst/>
              </a:prstGeom>
              <a:ln w="19050">
                <a:solidFill>
                  <a:srgbClr val="3C5CE8"/>
                </a:solidFill>
                <a:prstDash val="sysDot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Group 34">
                <a:extLst>
                  <a:ext uri="{FF2B5EF4-FFF2-40B4-BE49-F238E27FC236}">
                    <a16:creationId xmlns:a16="http://schemas.microsoft.com/office/drawing/2014/main" id="{75F592CC-F490-A232-C305-9F28CC8B371D}"/>
                  </a:ext>
                </a:extLst>
              </p:cNvPr>
              <p:cNvSpPr/>
              <p:nvPr/>
            </p:nvSpPr>
            <p:spPr>
              <a:xfrm>
                <a:off x="10304931" y="1749755"/>
                <a:ext cx="514200" cy="514200"/>
              </a:xfrm>
              <a:prstGeom prst="rect">
                <a:avLst/>
              </a:prstGeom>
              <a:solidFill>
                <a:srgbClr val="3C5CE8"/>
              </a:solidFill>
              <a:ln w="1905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50" b="1" dirty="0">
                    <a:solidFill>
                      <a:schemeClr val="bg1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100%</a:t>
                </a:r>
                <a:endParaRPr lang="zh-CN" altLang="en-US" sz="1450" b="1">
                  <a:solidFill>
                    <a:schemeClr val="bg1"/>
                  </a:solidFill>
                  <a:latin typeface="SUIT Medium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67" name="Group 56">
              <a:extLst>
                <a:ext uri="{FF2B5EF4-FFF2-40B4-BE49-F238E27FC236}">
                  <a16:creationId xmlns:a16="http://schemas.microsoft.com/office/drawing/2014/main" id="{A6B51923-2BEF-3D54-2387-9E75B8201121}"/>
                </a:ext>
              </a:extLst>
            </p:cNvPr>
            <p:cNvGrpSpPr/>
            <p:nvPr/>
          </p:nvGrpSpPr>
          <p:grpSpPr>
            <a:xfrm>
              <a:off x="2045656" y="3121681"/>
              <a:ext cx="2738311" cy="909788"/>
              <a:chOff x="1807970" y="2366428"/>
              <a:chExt cx="2738311" cy="909788"/>
            </a:xfrm>
          </p:grpSpPr>
          <p:sp>
            <p:nvSpPr>
              <p:cNvPr id="69" name="Group 59">
                <a:extLst>
                  <a:ext uri="{FF2B5EF4-FFF2-40B4-BE49-F238E27FC236}">
                    <a16:creationId xmlns:a16="http://schemas.microsoft.com/office/drawing/2014/main" id="{80029BED-DD97-81B0-4F38-628FBFC76C51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14165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최종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0" name="Group 60">
                <a:extLst>
                  <a:ext uri="{FF2B5EF4-FFF2-40B4-BE49-F238E27FC236}">
                    <a16:creationId xmlns:a16="http://schemas.microsoft.com/office/drawing/2014/main" id="{EBEB3CEF-984C-2FAA-038D-47CE7868AF6B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584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프로젝트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완성</a:t>
                </a:r>
              </a:p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비지니스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모델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수립</a:t>
                </a:r>
              </a:p>
            </p:txBody>
          </p:sp>
        </p:grpSp>
        <p:pic>
          <p:nvPicPr>
            <p:cNvPr id="68" name="Group 57" descr="聊天">
              <a:extLst>
                <a:ext uri="{FF2B5EF4-FFF2-40B4-BE49-F238E27FC236}">
                  <a16:creationId xmlns:a16="http://schemas.microsoft.com/office/drawing/2014/main" id="{47BAA2FE-331B-7D16-F040-70B848E63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3241641"/>
              <a:ext cx="669868" cy="669868"/>
            </a:xfrm>
            <a:prstGeom prst="rect">
              <a:avLst/>
            </a:prstGeom>
          </p:spPr>
        </p:pic>
      </p:grpSp>
      <p:sp>
        <p:nvSpPr>
          <p:cNvPr id="82" name="Group 9">
            <a:extLst>
              <a:ext uri="{FF2B5EF4-FFF2-40B4-BE49-F238E27FC236}">
                <a16:creationId xmlns:a16="http://schemas.microsoft.com/office/drawing/2014/main" id="{A1DCB651-6A83-138D-8DE4-F1D1F6B54D79}"/>
              </a:ext>
            </a:extLst>
          </p:cNvPr>
          <p:cNvSpPr/>
          <p:nvPr/>
        </p:nvSpPr>
        <p:spPr>
          <a:xfrm>
            <a:off x="7552735" y="3380220"/>
            <a:ext cx="514200" cy="514200"/>
          </a:xfrm>
          <a:prstGeom prst="rect">
            <a:avLst/>
          </a:prstGeom>
          <a:solidFill>
            <a:schemeClr val="bg1"/>
          </a:solidFill>
          <a:ln w="19050">
            <a:solidFill>
              <a:srgbClr val="3C5CE8"/>
            </a:solidFill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50" b="1" dirty="0">
                <a:solidFill>
                  <a:srgbClr val="3C5CE8"/>
                </a:solidFill>
                <a:latin typeface="SUIT Medium"/>
                <a:ea typeface="SUIT Medium"/>
              </a:rPr>
              <a:t>55%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92078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53ECE-3F74-3219-9E44-C25477DA5233}"/>
              </a:ext>
            </a:extLst>
          </p:cNvPr>
          <p:cNvSpPr/>
          <p:nvPr/>
        </p:nvSpPr>
        <p:spPr>
          <a:xfrm>
            <a:off x="1615310" y="1536574"/>
            <a:ext cx="4165180" cy="4562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Google Shape;190;p5"/>
          <p:cNvSpPr txBox="1"/>
          <p:nvPr/>
        </p:nvSpPr>
        <p:spPr>
          <a:xfrm>
            <a:off x="10738242" y="6513652"/>
            <a:ext cx="16561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출처</a:t>
            </a:r>
            <a:r>
              <a:rPr lang="en-US" sz="1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 : </a:t>
            </a:r>
            <a:r>
              <a:rPr lang="en-US" sz="1200" b="0" i="0" u="none" strike="noStrike" cap="none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네이버</a:t>
            </a:r>
            <a:r>
              <a:rPr lang="en-US" sz="1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 </a:t>
            </a:r>
            <a:r>
              <a:rPr lang="en-US" sz="1200" b="0" i="0" u="none" strike="noStrike" cap="none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포스트</a:t>
            </a:r>
            <a:endParaRPr sz="1200" dirty="0">
              <a:solidFill>
                <a:schemeClr val="bg1">
                  <a:lumMod val="65000"/>
                </a:schemeClr>
              </a:solidFill>
              <a:latin typeface="SUIT Light" pitchFamily="2" charset="-127"/>
              <a:ea typeface="SUIT Light" pitchFamily="2" charset="-127"/>
            </a:endParaRPr>
          </a:p>
        </p:txBody>
      </p:sp>
      <p:grpSp>
        <p:nvGrpSpPr>
          <p:cNvPr id="3" name="Google Shape;172;p4">
            <a:extLst>
              <a:ext uri="{FF2B5EF4-FFF2-40B4-BE49-F238E27FC236}">
                <a16:creationId xmlns:a16="http://schemas.microsoft.com/office/drawing/2014/main" id="{DF040305-5ABC-1952-CD67-35C1C6581C96}"/>
              </a:ext>
            </a:extLst>
          </p:cNvPr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4" name="Google Shape;173;p4">
              <a:extLst>
                <a:ext uri="{FF2B5EF4-FFF2-40B4-BE49-F238E27FC236}">
                  <a16:creationId xmlns:a16="http://schemas.microsoft.com/office/drawing/2014/main" id="{57112E2E-17BC-438B-2CB5-14914490AF2C}"/>
                </a:ext>
              </a:extLst>
            </p:cNvPr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5" name="Google Shape;174;p4">
              <a:extLst>
                <a:ext uri="{FF2B5EF4-FFF2-40B4-BE49-F238E27FC236}">
                  <a16:creationId xmlns:a16="http://schemas.microsoft.com/office/drawing/2014/main" id="{0866F70B-9B1D-822C-565E-41B0624A1A9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50" b="1" i="0" u="none" strike="noStrike" cap="none" dirty="0" err="1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문제점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AC953F-D68B-260E-2B99-6C7A15D4D1CC}"/>
              </a:ext>
            </a:extLst>
          </p:cNvPr>
          <p:cNvSpPr/>
          <p:nvPr/>
        </p:nvSpPr>
        <p:spPr>
          <a:xfrm>
            <a:off x="6546363" y="1539551"/>
            <a:ext cx="4165180" cy="45626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73ACE-E5D1-135C-C0E2-C078B784117F}"/>
              </a:ext>
            </a:extLst>
          </p:cNvPr>
          <p:cNvSpPr txBox="1"/>
          <p:nvPr/>
        </p:nvSpPr>
        <p:spPr>
          <a:xfrm>
            <a:off x="6835257" y="1698253"/>
            <a:ext cx="3046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477CA9"/>
                </a:solidFill>
                <a:latin typeface="SUIT Medium" pitchFamily="2" charset="-127"/>
                <a:ea typeface="SUIT Medium" pitchFamily="2" charset="-127"/>
              </a:rPr>
              <a:t>회의의 대표적 문제점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6290C-38C2-19E6-7EBA-2B6A089F2696}"/>
              </a:ext>
            </a:extLst>
          </p:cNvPr>
          <p:cNvSpPr txBox="1"/>
          <p:nvPr/>
        </p:nvSpPr>
        <p:spPr>
          <a:xfrm>
            <a:off x="6835257" y="2173587"/>
            <a:ext cx="38148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시간을 지키지 않는다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.</a:t>
            </a: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목적과 주제가 불명확하다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사전 준비가 미흡하다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참석자들의 아이디어가 없다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소수가 회의를 독점한다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회의에 결론이 없다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리더가 회의를 주관하지 않는다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회의록을 관리하지 않는다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결정된 내용을 사후 관리하지 않는다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C976298-693D-B5AD-A022-6E7B1FF74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385" r="6180"/>
          <a:stretch/>
        </p:blipFill>
        <p:spPr bwMode="auto">
          <a:xfrm>
            <a:off x="1698171" y="1572286"/>
            <a:ext cx="3928188" cy="438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9DD5C5-280C-28F0-F5DD-B9FB4EF7003E}"/>
              </a:ext>
            </a:extLst>
          </p:cNvPr>
          <p:cNvSpPr/>
          <p:nvPr/>
        </p:nvSpPr>
        <p:spPr>
          <a:xfrm>
            <a:off x="6851163" y="4303432"/>
            <a:ext cx="2954202" cy="400111"/>
          </a:xfrm>
          <a:prstGeom prst="rect">
            <a:avLst/>
          </a:prstGeom>
          <a:noFill/>
          <a:ln w="19050">
            <a:solidFill>
              <a:srgbClr val="FF53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2EDC0E-8A54-0BE0-EE84-341256533B9B}"/>
              </a:ext>
            </a:extLst>
          </p:cNvPr>
          <p:cNvSpPr/>
          <p:nvPr/>
        </p:nvSpPr>
        <p:spPr>
          <a:xfrm>
            <a:off x="6851163" y="5118393"/>
            <a:ext cx="2954202" cy="400111"/>
          </a:xfrm>
          <a:prstGeom prst="rect">
            <a:avLst/>
          </a:prstGeom>
          <a:noFill/>
          <a:ln w="19050">
            <a:solidFill>
              <a:srgbClr val="FF53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CB924F-E38E-D20B-E033-FA88EFA0AC24}"/>
              </a:ext>
            </a:extLst>
          </p:cNvPr>
          <p:cNvSpPr/>
          <p:nvPr/>
        </p:nvSpPr>
        <p:spPr>
          <a:xfrm>
            <a:off x="6835257" y="3488471"/>
            <a:ext cx="2954202" cy="400111"/>
          </a:xfrm>
          <a:prstGeom prst="rect">
            <a:avLst/>
          </a:prstGeom>
          <a:noFill/>
          <a:ln w="19050">
            <a:solidFill>
              <a:srgbClr val="FF53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/>
        </p:nvSpPr>
        <p:spPr>
          <a:xfrm>
            <a:off x="109809" y="6444615"/>
            <a:ext cx="483088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네이버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카페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블로그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 약 6000개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본문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 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크롤링</a:t>
            </a:r>
            <a:endParaRPr sz="1200" dirty="0">
              <a:solidFill>
                <a:schemeClr val="bg1">
                  <a:lumMod val="65000"/>
                </a:schemeClr>
              </a:solidFill>
              <a:latin typeface="SUIT Light" pitchFamily="2" charset="-127"/>
              <a:ea typeface="SUIT Light" pitchFamily="2" charset="-127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4FF703-AFB8-C174-C9DC-39C60331C09A}"/>
              </a:ext>
            </a:extLst>
          </p:cNvPr>
          <p:cNvGrpSpPr/>
          <p:nvPr/>
        </p:nvGrpSpPr>
        <p:grpSpPr>
          <a:xfrm>
            <a:off x="8644445" y="3125258"/>
            <a:ext cx="2734221" cy="1074018"/>
            <a:chOff x="8112601" y="3124520"/>
            <a:chExt cx="2734221" cy="1074018"/>
          </a:xfrm>
        </p:grpSpPr>
        <p:sp>
          <p:nvSpPr>
            <p:cNvPr id="203" name="Google Shape;203;p6"/>
            <p:cNvSpPr txBox="1"/>
            <p:nvPr/>
          </p:nvSpPr>
          <p:spPr>
            <a:xfrm flipH="1">
              <a:off x="8271232" y="3124520"/>
              <a:ext cx="218551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F6F"/>
                </a:buClr>
                <a:buSzPts val="2800"/>
                <a:buFont typeface="Arial"/>
                <a:buNone/>
              </a:pPr>
              <a:r>
                <a:rPr lang="en-US" sz="2400" b="1" dirty="0">
                  <a:solidFill>
                    <a:srgbClr val="FF6F6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Keyword</a:t>
              </a:r>
              <a:endParaRPr sz="2400" b="1" i="0" u="none" strike="noStrike" cap="none" dirty="0">
                <a:solidFill>
                  <a:srgbClr val="FF6F6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 txBox="1"/>
            <p:nvPr/>
          </p:nvSpPr>
          <p:spPr>
            <a:xfrm flipH="1">
              <a:off x="8270778" y="3736914"/>
              <a:ext cx="257604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Problem</a:t>
              </a:r>
              <a:endParaRPr sz="24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112602" y="3905080"/>
              <a:ext cx="131380" cy="131380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8112601" y="3292968"/>
              <a:ext cx="131380" cy="131380"/>
            </a:xfrm>
            <a:prstGeom prst="ellipse">
              <a:avLst/>
            </a:prstGeom>
            <a:solidFill>
              <a:srgbClr val="FF6F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4" name="Google Shape;172;p4">
            <a:extLst>
              <a:ext uri="{FF2B5EF4-FFF2-40B4-BE49-F238E27FC236}">
                <a16:creationId xmlns:a16="http://schemas.microsoft.com/office/drawing/2014/main" id="{1C29AD84-5B09-B067-7954-ECF3063E7E1A}"/>
              </a:ext>
            </a:extLst>
          </p:cNvPr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5" name="Google Shape;173;p4">
              <a:extLst>
                <a:ext uri="{FF2B5EF4-FFF2-40B4-BE49-F238E27FC236}">
                  <a16:creationId xmlns:a16="http://schemas.microsoft.com/office/drawing/2014/main" id="{B21F2E65-BCBB-E824-379C-83201CD00AAB}"/>
                </a:ext>
              </a:extLst>
            </p:cNvPr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6" name="Google Shape;174;p4">
              <a:extLst>
                <a:ext uri="{FF2B5EF4-FFF2-40B4-BE49-F238E27FC236}">
                  <a16:creationId xmlns:a16="http://schemas.microsoft.com/office/drawing/2014/main" id="{5AA1EEAB-8543-F84E-859E-CA7A14F60483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50" b="1" i="0" u="none" strike="noStrike" cap="none" dirty="0" err="1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문제점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9B0FA28-4AC1-8655-225F-DC86111D7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40" y="1172979"/>
            <a:ext cx="5253329" cy="499914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">
            <a:extLst>
              <a:ext uri="{FF2B5EF4-FFF2-40B4-BE49-F238E27FC236}">
                <a16:creationId xmlns:a16="http://schemas.microsoft.com/office/drawing/2014/main" id="{A5FFF859-21DB-236F-4C2B-FB3E8EF604CA}"/>
              </a:ext>
            </a:extLst>
          </p:cNvPr>
          <p:cNvGrpSpPr/>
          <p:nvPr/>
        </p:nvGrpSpPr>
        <p:grpSpPr>
          <a:xfrm>
            <a:off x="1566433" y="1626881"/>
            <a:ext cx="2521282" cy="2859470"/>
            <a:chOff x="1219200" y="2032614"/>
            <a:chExt cx="2146055" cy="2433913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AABEF551-DF50-E3D7-ECE6-D3DA3F37E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9" name="Group 75">
              <a:extLst>
                <a:ext uri="{FF2B5EF4-FFF2-40B4-BE49-F238E27FC236}">
                  <a16:creationId xmlns:a16="http://schemas.microsoft.com/office/drawing/2014/main" id="{14926EFC-C38E-B3F1-F1C5-C9AFE46BA09A}"/>
                </a:ext>
              </a:extLst>
            </p:cNvPr>
            <p:cNvSpPr txBox="1"/>
            <p:nvPr/>
          </p:nvSpPr>
          <p:spPr>
            <a:xfrm>
              <a:off x="1494230" y="2593049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F3F3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아이디어 고갈</a:t>
              </a:r>
              <a:endParaRPr lang="ko-KR" altLang="en-US" sz="240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grpSp>
        <p:nvGrpSpPr>
          <p:cNvPr id="240" name="Group 3">
            <a:extLst>
              <a:ext uri="{FF2B5EF4-FFF2-40B4-BE49-F238E27FC236}">
                <a16:creationId xmlns:a16="http://schemas.microsoft.com/office/drawing/2014/main" id="{6A1B63C9-A1E3-C3DF-8649-4C14F4FCDD82}"/>
              </a:ext>
            </a:extLst>
          </p:cNvPr>
          <p:cNvGrpSpPr/>
          <p:nvPr/>
        </p:nvGrpSpPr>
        <p:grpSpPr>
          <a:xfrm>
            <a:off x="4826394" y="1604818"/>
            <a:ext cx="2521282" cy="2859470"/>
            <a:chOff x="1219200" y="2032614"/>
            <a:chExt cx="2146055" cy="2433913"/>
          </a:xfrm>
        </p:grpSpPr>
        <p:sp>
          <p:nvSpPr>
            <p:cNvPr id="241" name="Freeform 5">
              <a:extLst>
                <a:ext uri="{FF2B5EF4-FFF2-40B4-BE49-F238E27FC236}">
                  <a16:creationId xmlns:a16="http://schemas.microsoft.com/office/drawing/2014/main" id="{DF3BB981-986C-096E-1562-CCCF25A92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3" name="Group 75">
              <a:extLst>
                <a:ext uri="{FF2B5EF4-FFF2-40B4-BE49-F238E27FC236}">
                  <a16:creationId xmlns:a16="http://schemas.microsoft.com/office/drawing/2014/main" id="{63D87019-974F-5B57-858D-955557738079}"/>
                </a:ext>
              </a:extLst>
            </p:cNvPr>
            <p:cNvSpPr txBox="1"/>
            <p:nvPr/>
          </p:nvSpPr>
          <p:spPr>
            <a:xfrm>
              <a:off x="1494230" y="2593049"/>
              <a:ext cx="1592572" cy="392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F3F3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반복되는 회의</a:t>
              </a:r>
              <a:endParaRPr lang="ko-KR" altLang="en-US" sz="240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grpSp>
        <p:nvGrpSpPr>
          <p:cNvPr id="246" name="Group 3">
            <a:extLst>
              <a:ext uri="{FF2B5EF4-FFF2-40B4-BE49-F238E27FC236}">
                <a16:creationId xmlns:a16="http://schemas.microsoft.com/office/drawing/2014/main" id="{91A7A5DE-BD64-55D6-3BBE-49ECB6734DAE}"/>
              </a:ext>
            </a:extLst>
          </p:cNvPr>
          <p:cNvGrpSpPr/>
          <p:nvPr/>
        </p:nvGrpSpPr>
        <p:grpSpPr>
          <a:xfrm>
            <a:off x="8086355" y="1604818"/>
            <a:ext cx="2521281" cy="2859470"/>
            <a:chOff x="1219201" y="2032614"/>
            <a:chExt cx="2146055" cy="2433913"/>
          </a:xfrm>
        </p:grpSpPr>
        <p:sp>
          <p:nvSpPr>
            <p:cNvPr id="247" name="Freeform 5">
              <a:extLst>
                <a:ext uri="{FF2B5EF4-FFF2-40B4-BE49-F238E27FC236}">
                  <a16:creationId xmlns:a16="http://schemas.microsoft.com/office/drawing/2014/main" id="{F7D6F5FB-5F1F-3298-FB41-FC4288E8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1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9" name="Group 75">
              <a:extLst>
                <a:ext uri="{FF2B5EF4-FFF2-40B4-BE49-F238E27FC236}">
                  <a16:creationId xmlns:a16="http://schemas.microsoft.com/office/drawing/2014/main" id="{F45D5355-A12D-BA91-D972-EBBC321F67C8}"/>
                </a:ext>
              </a:extLst>
            </p:cNvPr>
            <p:cNvSpPr txBox="1"/>
            <p:nvPr/>
          </p:nvSpPr>
          <p:spPr>
            <a:xfrm>
              <a:off x="1610554" y="2593047"/>
              <a:ext cx="1363347" cy="392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F3F3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회의록 작성</a:t>
              </a:r>
            </a:p>
          </p:txBody>
        </p:sp>
      </p:grpSp>
      <p:pic>
        <p:nvPicPr>
          <p:cNvPr id="268" name="그림 267" descr="텍스트이(가) 표시된 사진&#10;&#10;자동 생성된 설명">
            <a:extLst>
              <a:ext uri="{FF2B5EF4-FFF2-40B4-BE49-F238E27FC236}">
                <a16:creationId xmlns:a16="http://schemas.microsoft.com/office/drawing/2014/main" id="{966DACA3-F0C8-2485-C2D8-AF53849B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33" y="2821793"/>
            <a:ext cx="1088907" cy="1088907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FC72BDBA-E22F-9191-ABC6-51FEE8660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96" y="2783742"/>
            <a:ext cx="1165008" cy="1165008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DE9B0E72-613A-805D-14A7-E9A1582B1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27" y="2680993"/>
            <a:ext cx="1370505" cy="1370505"/>
          </a:xfrm>
          <a:prstGeom prst="rect">
            <a:avLst/>
          </a:prstGeom>
        </p:spPr>
      </p:pic>
      <p:grpSp>
        <p:nvGrpSpPr>
          <p:cNvPr id="273" name="Google Shape;172;p4">
            <a:extLst>
              <a:ext uri="{FF2B5EF4-FFF2-40B4-BE49-F238E27FC236}">
                <a16:creationId xmlns:a16="http://schemas.microsoft.com/office/drawing/2014/main" id="{C577B3CB-31EE-377A-9EEB-20E251648B2A}"/>
              </a:ext>
            </a:extLst>
          </p:cNvPr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274" name="Google Shape;173;p4">
              <a:extLst>
                <a:ext uri="{FF2B5EF4-FFF2-40B4-BE49-F238E27FC236}">
                  <a16:creationId xmlns:a16="http://schemas.microsoft.com/office/drawing/2014/main" id="{0F95E703-10A3-2170-D482-A0A7FBDA5DE5}"/>
                </a:ext>
              </a:extLst>
            </p:cNvPr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275" name="Google Shape;174;p4">
              <a:extLst>
                <a:ext uri="{FF2B5EF4-FFF2-40B4-BE49-F238E27FC236}">
                  <a16:creationId xmlns:a16="http://schemas.microsoft.com/office/drawing/2014/main" id="{D2C67C4A-02E6-E81B-6F58-37F390545309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개발의도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EA9CD3CB-1054-E0AB-97CD-B44FC113FF42}"/>
              </a:ext>
            </a:extLst>
          </p:cNvPr>
          <p:cNvSpPr txBox="1"/>
          <p:nvPr/>
        </p:nvSpPr>
        <p:spPr>
          <a:xfrm>
            <a:off x="2889946" y="5368600"/>
            <a:ext cx="64187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i="0" u="none" strike="noStrike" cap="none" dirty="0">
                <a:solidFill>
                  <a:srgbClr val="3C5CE8"/>
                </a:solidFill>
                <a:latin typeface="SUIT ExtraBold" pitchFamily="2" charset="-127"/>
                <a:ea typeface="SUIT ExtraBold" pitchFamily="2" charset="-127"/>
                <a:cs typeface="Arial"/>
                <a:sym typeface="Arial"/>
              </a:rPr>
              <a:t>Smart Storming</a:t>
            </a:r>
          </a:p>
        </p:txBody>
      </p:sp>
      <p:sp>
        <p:nvSpPr>
          <p:cNvPr id="278" name="Left-Right Arrow 7">
            <a:extLst>
              <a:ext uri="{FF2B5EF4-FFF2-40B4-BE49-F238E27FC236}">
                <a16:creationId xmlns:a16="http://schemas.microsoft.com/office/drawing/2014/main" id="{1B1F3B42-ABEB-D6F5-1110-B037B827B808}"/>
              </a:ext>
            </a:extLst>
          </p:cNvPr>
          <p:cNvSpPr/>
          <p:nvPr/>
        </p:nvSpPr>
        <p:spPr>
          <a:xfrm rot="5400000">
            <a:off x="5829217" y="4818939"/>
            <a:ext cx="533565" cy="324407"/>
          </a:xfrm>
          <a:prstGeom prst="leftRightArrow">
            <a:avLst>
              <a:gd name="adj1" fmla="val 37655"/>
              <a:gd name="adj2" fmla="val 47346"/>
            </a:avLst>
          </a:prstGeom>
          <a:solidFill>
            <a:srgbClr val="3C5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6033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  <p:bldP spid="2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7307006" cy="1619568"/>
            <a:chOff x="-781050" y="-662111"/>
            <a:chExt cx="7307006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22682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알파 까지</a:t>
              </a:r>
              <a:endParaRPr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97ED0D-BBD1-01FF-B92B-5ECC81A0E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2" t="4211" r="8557"/>
          <a:stretch/>
        </p:blipFill>
        <p:spPr>
          <a:xfrm>
            <a:off x="223935" y="1357663"/>
            <a:ext cx="3181738" cy="50945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06B92C-2F74-7A89-AD34-1FA0FC76FCB1}"/>
              </a:ext>
            </a:extLst>
          </p:cNvPr>
          <p:cNvSpPr/>
          <p:nvPr/>
        </p:nvSpPr>
        <p:spPr>
          <a:xfrm>
            <a:off x="466531" y="3811614"/>
            <a:ext cx="2715208" cy="2127380"/>
          </a:xfrm>
          <a:prstGeom prst="rect">
            <a:avLst/>
          </a:prstGeom>
          <a:noFill/>
          <a:ln w="88900">
            <a:solidFill>
              <a:srgbClr val="FF53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E4F208-67A4-2D56-1F69-344431EB6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44" y="1373930"/>
            <a:ext cx="7526648" cy="50782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8A8844-960A-3744-0341-25E9F33C1EB6}"/>
              </a:ext>
            </a:extLst>
          </p:cNvPr>
          <p:cNvSpPr/>
          <p:nvPr/>
        </p:nvSpPr>
        <p:spPr>
          <a:xfrm>
            <a:off x="7140520" y="5281309"/>
            <a:ext cx="1313014" cy="1170868"/>
          </a:xfrm>
          <a:prstGeom prst="rect">
            <a:avLst/>
          </a:prstGeom>
          <a:noFill/>
          <a:ln w="88900">
            <a:solidFill>
              <a:srgbClr val="FF53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1D29C-8C64-3E38-61F9-3AE1EB7BADF8}"/>
              </a:ext>
            </a:extLst>
          </p:cNvPr>
          <p:cNvSpPr/>
          <p:nvPr/>
        </p:nvSpPr>
        <p:spPr>
          <a:xfrm>
            <a:off x="10355384" y="1847800"/>
            <a:ext cx="785367" cy="643473"/>
          </a:xfrm>
          <a:prstGeom prst="rect">
            <a:avLst/>
          </a:prstGeom>
          <a:noFill/>
          <a:ln w="88900">
            <a:solidFill>
              <a:srgbClr val="FF53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5219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7334998" cy="1619568"/>
            <a:chOff x="-781050" y="-662111"/>
            <a:chExt cx="7334998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알파 까지</a:t>
              </a:r>
              <a:endParaRPr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58379D2-37E1-8AA2-3424-7D77DCB5EE32}"/>
              </a:ext>
            </a:extLst>
          </p:cNvPr>
          <p:cNvSpPr txBox="1"/>
          <p:nvPr/>
        </p:nvSpPr>
        <p:spPr>
          <a:xfrm>
            <a:off x="3069771" y="1847461"/>
            <a:ext cx="249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웹뷰</a:t>
            </a:r>
            <a:r>
              <a:rPr lang="ko-KR" altLang="en-US" dirty="0"/>
              <a:t> 내용</a:t>
            </a:r>
          </a:p>
        </p:txBody>
      </p:sp>
    </p:spTree>
    <p:extLst>
      <p:ext uri="{BB962C8B-B14F-4D97-AF65-F5344CB8AC3E}">
        <p14:creationId xmlns:p14="http://schemas.microsoft.com/office/powerpoint/2010/main" val="319046556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7334998" cy="1619568"/>
            <a:chOff x="-781050" y="-662111"/>
            <a:chExt cx="7334998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알파 까지</a:t>
              </a:r>
              <a:endParaRPr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pic>
        <p:nvPicPr>
          <p:cNvPr id="3" name="Stellar_by_HTML5_UP_-_Chrome_2022-11-08_14-28-40_AdobeExpress_AdobeExpress">
            <a:hlinkClick r:id="" action="ppaction://media"/>
            <a:extLst>
              <a:ext uri="{FF2B5EF4-FFF2-40B4-BE49-F238E27FC236}">
                <a16:creationId xmlns:a16="http://schemas.microsoft.com/office/drawing/2014/main" id="{C3E24FA6-320A-E6D0-5D3C-2C37A6977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601" y="1094635"/>
            <a:ext cx="10154770" cy="54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11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7334998" cy="1619568"/>
            <a:chOff x="-781050" y="-662111"/>
            <a:chExt cx="7334998" cy="1619568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4" y="365028"/>
              <a:ext cx="5750674" cy="592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5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알파 까지</a:t>
              </a:r>
              <a:endParaRPr sz="28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E302C3-B1E8-AC8B-A4CD-B53BD60A9B70}"/>
              </a:ext>
            </a:extLst>
          </p:cNvPr>
          <p:cNvGrpSpPr/>
          <p:nvPr/>
        </p:nvGrpSpPr>
        <p:grpSpPr>
          <a:xfrm>
            <a:off x="294962" y="2290600"/>
            <a:ext cx="4314862" cy="3690692"/>
            <a:chOff x="728917" y="3314181"/>
            <a:chExt cx="4314862" cy="369069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20E5084-47F0-15BA-E68E-09EC92A70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326" y="3321241"/>
              <a:ext cx="4224043" cy="226319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9FD4A61-BA87-B721-D274-78D958CC6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326" y="4741680"/>
              <a:ext cx="4224043" cy="226319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2C382C-AC05-A62E-E5FC-8B2EB9358388}"/>
                </a:ext>
              </a:extLst>
            </p:cNvPr>
            <p:cNvSpPr/>
            <p:nvPr/>
          </p:nvSpPr>
          <p:spPr>
            <a:xfrm>
              <a:off x="728917" y="4716425"/>
              <a:ext cx="4314860" cy="489210"/>
            </a:xfrm>
            <a:prstGeom prst="rect">
              <a:avLst/>
            </a:prstGeom>
            <a:noFill/>
            <a:ln w="63500">
              <a:solidFill>
                <a:srgbClr val="FF535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78CFEA-6193-3543-6A3B-5538A5C75E9C}"/>
                </a:ext>
              </a:extLst>
            </p:cNvPr>
            <p:cNvSpPr/>
            <p:nvPr/>
          </p:nvSpPr>
          <p:spPr>
            <a:xfrm>
              <a:off x="728919" y="3314181"/>
              <a:ext cx="4314860" cy="489209"/>
            </a:xfrm>
            <a:prstGeom prst="rect">
              <a:avLst/>
            </a:prstGeom>
            <a:noFill/>
            <a:ln w="63500">
              <a:solidFill>
                <a:srgbClr val="FF535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12317C2-D921-C413-007E-05B8B8182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335" y="1706870"/>
            <a:ext cx="5504968" cy="4648924"/>
          </a:xfrm>
          <a:prstGeom prst="rect">
            <a:avLst/>
          </a:prstGeom>
        </p:spPr>
      </p:pic>
      <p:sp>
        <p:nvSpPr>
          <p:cNvPr id="18" name="Google Shape;174;p4">
            <a:extLst>
              <a:ext uri="{FF2B5EF4-FFF2-40B4-BE49-F238E27FC236}">
                <a16:creationId xmlns:a16="http://schemas.microsoft.com/office/drawing/2014/main" id="{651FEF95-C131-3B7D-E243-7CC4E9D412A3}"/>
              </a:ext>
            </a:extLst>
          </p:cNvPr>
          <p:cNvSpPr txBox="1"/>
          <p:nvPr/>
        </p:nvSpPr>
        <p:spPr>
          <a:xfrm flipH="1">
            <a:off x="-422945" y="1537868"/>
            <a:ext cx="5750674" cy="59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비속어 필터링 모델</a:t>
            </a:r>
            <a:endParaRPr sz="2800" b="1" i="0" u="none" strike="noStrike" cap="none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19" name="Google Shape;174;p4">
            <a:extLst>
              <a:ext uri="{FF2B5EF4-FFF2-40B4-BE49-F238E27FC236}">
                <a16:creationId xmlns:a16="http://schemas.microsoft.com/office/drawing/2014/main" id="{16E698B8-97CB-81E6-6EE5-FE7366392902}"/>
              </a:ext>
            </a:extLst>
          </p:cNvPr>
          <p:cNvSpPr txBox="1"/>
          <p:nvPr/>
        </p:nvSpPr>
        <p:spPr>
          <a:xfrm flipH="1">
            <a:off x="5710335" y="846385"/>
            <a:ext cx="5750674" cy="59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dirty="0"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데이터 시각화</a:t>
            </a:r>
            <a:endParaRPr sz="2800" b="1" i="0" u="none" strike="noStrike" cap="none" dirty="0"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78700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1021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rPr>
              <a:t>T W O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4" name="Group 23">
            <a:extLst>
              <a:ext uri="{FF2B5EF4-FFF2-40B4-BE49-F238E27FC236}">
                <a16:creationId xmlns:a16="http://schemas.microsoft.com/office/drawing/2014/main" id="{CE4F1A16-C375-4950-B85C-5B5B638E2460}"/>
              </a:ext>
            </a:extLst>
          </p:cNvPr>
          <p:cNvSpPr/>
          <p:nvPr/>
        </p:nvSpPr>
        <p:spPr>
          <a:xfrm flipH="1">
            <a:off x="5034755" y="3012397"/>
            <a:ext cx="833202" cy="833206"/>
          </a:xfrm>
          <a:prstGeom prst="ellipse">
            <a:avLst/>
          </a:prstGeom>
          <a:solidFill>
            <a:schemeClr val="bg1"/>
          </a:solidFill>
          <a:ln w="28575">
            <a:solidFill>
              <a:srgbClr val="3C5CE8"/>
            </a:solidFill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sp>
        <p:nvSpPr>
          <p:cNvPr id="4" name="Group 21">
            <a:extLst>
              <a:ext uri="{FF2B5EF4-FFF2-40B4-BE49-F238E27FC236}">
                <a16:creationId xmlns:a16="http://schemas.microsoft.com/office/drawing/2014/main" id="{24FAE096-2710-D3E5-57A3-3B2A1BEA888C}"/>
              </a:ext>
            </a:extLst>
          </p:cNvPr>
          <p:cNvSpPr/>
          <p:nvPr/>
        </p:nvSpPr>
        <p:spPr>
          <a:xfrm flipH="1">
            <a:off x="667718" y="3054538"/>
            <a:ext cx="3951149" cy="770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SUIT SemiBold" pitchFamily="2" charset="-127"/>
                <a:cs typeface="함초롬돋움" panose="02030504000101010101" pitchFamily="18" charset="-127"/>
                <a:sym typeface="Arial" pitchFamily="2" charset="-122"/>
              </a:rPr>
              <a:t>기술 소개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UIT Semi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A0B13-6D91-2C94-B13C-4E632F8A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81" y="3144037"/>
            <a:ext cx="819382" cy="5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58129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heme/theme1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oup 2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6615D4D301F1D42BAFCA431FE19D0D3" ma:contentTypeVersion="7" ma:contentTypeDescription="새 문서를 만듭니다." ma:contentTypeScope="" ma:versionID="d072ea421b20273418ec165183342aa7">
  <xsd:schema xmlns:xsd="http://www.w3.org/2001/XMLSchema" xmlns:xs="http://www.w3.org/2001/XMLSchema" xmlns:p="http://schemas.microsoft.com/office/2006/metadata/properties" xmlns:ns3="05340cbe-a8fd-49ff-bac9-a0beba997f3b" targetNamespace="http://schemas.microsoft.com/office/2006/metadata/properties" ma:root="true" ma:fieldsID="a1c9f07277b2900ce37483910aaf525f" ns3:_="">
    <xsd:import namespace="05340cbe-a8fd-49ff-bac9-a0beba997f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340cbe-a8fd-49ff-bac9-a0beba997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39AA20-6B46-4360-85E6-90DC06DA4B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340cbe-a8fd-49ff-bac9-a0beba997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7752E9-ED1B-43DE-A977-B216970E20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983A91-EC3D-481A-B90F-3D024109362B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05340cbe-a8fd-49ff-bac9-a0beba997f3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와이드스크린</PresentationFormat>
  <Paragraphs>129</Paragraphs>
  <Slides>32</Slides>
  <Notes>22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Arial</vt:lpstr>
      <vt:lpstr>SUIT Light</vt:lpstr>
      <vt:lpstr>SUIT ExtraBold</vt:lpstr>
      <vt:lpstr>SUIT</vt:lpstr>
      <vt:lpstr>SUIT Medium</vt:lpstr>
      <vt:lpstr>SUIT SemiBold</vt:lpstr>
      <vt:lpstr>Office Group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63</cp:revision>
  <dcterms:created xsi:type="dcterms:W3CDTF">2020-10-28T05:55:54Z</dcterms:created>
  <dcterms:modified xsi:type="dcterms:W3CDTF">2022-11-08T07:54:34Z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0x01010076615D4D301F1D42BAFCA431FE19D0D3</vt:lpwstr>
  </property>
</Properties>
</file>